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71" r:id="rId11"/>
    <p:sldId id="270" r:id="rId12"/>
    <p:sldId id="272" r:id="rId13"/>
    <p:sldId id="288" r:id="rId14"/>
    <p:sldId id="274" r:id="rId15"/>
    <p:sldId id="279" r:id="rId16"/>
    <p:sldId id="289" r:id="rId17"/>
    <p:sldId id="303" r:id="rId18"/>
    <p:sldId id="290" r:id="rId19"/>
    <p:sldId id="275" r:id="rId20"/>
    <p:sldId id="277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4" r:id="rId33"/>
    <p:sldId id="282" r:id="rId34"/>
    <p:sldId id="283" r:id="rId3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600" autoAdjust="0"/>
  </p:normalViewPr>
  <p:slideViewPr>
    <p:cSldViewPr>
      <p:cViewPr>
        <p:scale>
          <a:sx n="114" d="100"/>
          <a:sy n="114" d="100"/>
        </p:scale>
        <p:origin x="-8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400800" cy="1232332"/>
          </a:xfrm>
        </p:spPr>
        <p:txBody>
          <a:bodyPr>
            <a:normAutofit/>
          </a:bodyPr>
          <a:lstStyle/>
          <a:p>
            <a:r>
              <a:rPr lang="x-none" b="1" smtClean="0"/>
              <a:t>  </a:t>
            </a:r>
            <a:r>
              <a:rPr lang="ru-RU" b="1" dirty="0" smtClean="0"/>
              <a:t>      Р</a:t>
            </a:r>
            <a:r>
              <a:rPr lang="x-none" b="1" smtClean="0"/>
              <a:t>ешени</a:t>
            </a:r>
            <a:r>
              <a:rPr lang="ru-RU" b="1" dirty="0" smtClean="0"/>
              <a:t>е</a:t>
            </a:r>
            <a:r>
              <a:rPr lang="x-none" b="1" smtClean="0"/>
              <a:t> </a:t>
            </a:r>
            <a:r>
              <a:rPr lang="ru-RU" b="1" dirty="0" smtClean="0"/>
              <a:t>СОВЕТА</a:t>
            </a:r>
            <a:r>
              <a:rPr lang="x-none" b="1" smtClean="0"/>
              <a:t> </a:t>
            </a:r>
            <a:r>
              <a:rPr lang="x-none" b="1"/>
              <a:t>депутатов </a:t>
            </a:r>
            <a:endParaRPr lang="ru-RU" dirty="0"/>
          </a:p>
          <a:p>
            <a:r>
              <a:rPr lang="x-none" b="1" i="1" smtClean="0"/>
              <a:t>сельского </a:t>
            </a:r>
            <a:r>
              <a:rPr lang="x-none" b="1" i="1"/>
              <a:t>поселения </a:t>
            </a:r>
            <a:r>
              <a:rPr lang="ru-RU" b="1" i="1" dirty="0" smtClean="0"/>
              <a:t>Светлый от 26.12.2017г. №233</a:t>
            </a:r>
            <a:r>
              <a:rPr lang="x-none" b="1" i="1" smtClean="0"/>
              <a:t>«О </a:t>
            </a:r>
            <a:r>
              <a:rPr lang="x-none" b="1" i="1"/>
              <a:t>бюджете </a:t>
            </a:r>
            <a:r>
              <a:rPr lang="x-none" b="1" i="1" smtClean="0"/>
              <a:t>сельского поселения</a:t>
            </a:r>
            <a:r>
              <a:rPr lang="ru-RU" b="1" i="1" dirty="0" smtClean="0"/>
              <a:t> светлый</a:t>
            </a:r>
            <a:r>
              <a:rPr lang="x-none" b="1" i="1" smtClean="0"/>
              <a:t> </a:t>
            </a:r>
            <a:r>
              <a:rPr lang="x-none" b="1" i="1"/>
              <a:t>на </a:t>
            </a:r>
            <a:r>
              <a:rPr lang="ru-RU" b="1" i="1" dirty="0" smtClean="0"/>
              <a:t>2018</a:t>
            </a:r>
            <a:r>
              <a:rPr lang="x-none" b="1" i="1" smtClean="0"/>
              <a:t>год </a:t>
            </a:r>
            <a:r>
              <a:rPr lang="x-none" b="1" i="1"/>
              <a:t>и </a:t>
            </a:r>
            <a:r>
              <a:rPr lang="ru-RU" b="1" i="1" dirty="0" smtClean="0"/>
              <a:t>на </a:t>
            </a:r>
            <a:r>
              <a:rPr lang="x-none" b="1" i="1" smtClean="0"/>
              <a:t>плановый </a:t>
            </a:r>
            <a:r>
              <a:rPr lang="x-none" b="1" i="1"/>
              <a:t>период </a:t>
            </a:r>
            <a:r>
              <a:rPr lang="x-none" b="1" i="1" smtClean="0"/>
              <a:t>201</a:t>
            </a:r>
            <a:r>
              <a:rPr lang="ru-RU" b="1" i="1" dirty="0" smtClean="0"/>
              <a:t>9 и </a:t>
            </a:r>
            <a:r>
              <a:rPr lang="x-none" b="1" i="1" smtClean="0"/>
              <a:t>20</a:t>
            </a:r>
            <a:r>
              <a:rPr lang="ru-RU" b="1" i="1" dirty="0" smtClean="0"/>
              <a:t>20</a:t>
            </a:r>
            <a:r>
              <a:rPr lang="x-none" b="1" i="1" smtClean="0"/>
              <a:t>годов</a:t>
            </a:r>
            <a:r>
              <a:rPr lang="x-none" b="1" i="1"/>
              <a:t>» </a:t>
            </a:r>
            <a:endParaRPr lang="ru-RU" i="1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/>
              <a:t>Дотации</a:t>
            </a:r>
            <a:r>
              <a:rPr lang="ru-RU" i="1"/>
              <a:t> </a:t>
            </a:r>
            <a:r>
              <a:rPr lang="ru-RU" sz="1400" i="1"/>
              <a:t>(</a:t>
            </a:r>
            <a:r>
              <a:rPr lang="ru-RU" sz="1400"/>
              <a:t>от лат. "</a:t>
            </a:r>
            <a:r>
              <a:rPr lang="en-US" sz="1400"/>
              <a:t>Dotatio</a:t>
            </a:r>
            <a:r>
              <a:rPr lang="ru-RU" sz="1400"/>
              <a:t>" – дар, пожертвование</a:t>
            </a:r>
            <a:r>
              <a:rPr lang="ru-RU" sz="1400" i="1"/>
              <a:t>) – </a:t>
            </a:r>
            <a:r>
              <a:rPr lang="ru-RU" sz="1400"/>
              <a:t>предоставляются без определения конкретной цели их использования</a:t>
            </a:r>
            <a:endParaRPr lang="ru-RU" sz="1400" i="1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Субвенции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Subvenire</a:t>
            </a:r>
            <a:r>
              <a:rPr lang="ru-RU" sz="1400"/>
              <a:t>" –</a:t>
            </a:r>
            <a:r>
              <a:rPr lang="en-US" sz="1400"/>
              <a:t> </a:t>
            </a:r>
            <a:r>
              <a:rPr lang="ru-RU" sz="140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Субсидии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Subsidium</a:t>
            </a:r>
            <a:r>
              <a:rPr lang="ru-RU" sz="140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Иные межбюджетные трансферты</a:t>
            </a:r>
            <a:r>
              <a:rPr lang="ru-RU"/>
              <a:t> – </a:t>
            </a:r>
            <a:r>
              <a:rPr lang="ru-RU" sz="1400"/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26182,7 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налоговые и неналоговые запланированы в сумме 22072,8 тыс.руб. Безвозмездные поступления запланированы в сумме 4109,9 тыс.руб.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поселения 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25685,3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налоговые и неналоговые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22732,6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2952,7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поселения 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26352,7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налоговые и неналоговые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23296,3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3056,4тыс.руб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доходными источниками являются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доходы,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 в общих доходах решения о бюджете поселения. 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>
                <a:latin typeface="Arial" charset="0"/>
              </a:rPr>
              <a:t>Анализ планируемых доходов бюджета сельского поселения Светлый на </a:t>
            </a:r>
            <a:r>
              <a:rPr lang="ru-RU" altLang="ru-RU" sz="2000" b="1" kern="0" dirty="0" smtClean="0">
                <a:latin typeface="Arial" charset="0"/>
              </a:rPr>
              <a:t>2018 </a:t>
            </a:r>
            <a:r>
              <a:rPr lang="ru-RU" altLang="ru-RU" sz="2000" b="1" kern="0" dirty="0">
                <a:latin typeface="Arial" charset="0"/>
              </a:rPr>
              <a:t>год и плановый период </a:t>
            </a:r>
            <a:r>
              <a:rPr lang="ru-RU" altLang="ru-RU" sz="2000" b="1" kern="0" dirty="0" smtClean="0">
                <a:latin typeface="Arial" charset="0"/>
              </a:rPr>
              <a:t>2019 </a:t>
            </a:r>
            <a:r>
              <a:rPr lang="ru-RU" altLang="ru-RU" sz="2000" b="1" kern="0" dirty="0">
                <a:latin typeface="Arial" charset="0"/>
              </a:rPr>
              <a:t>и </a:t>
            </a:r>
            <a:r>
              <a:rPr lang="ru-RU" altLang="ru-RU" sz="2000" b="1" kern="0" dirty="0" smtClean="0">
                <a:latin typeface="Arial" charset="0"/>
              </a:rPr>
              <a:t>2020 </a:t>
            </a:r>
            <a:r>
              <a:rPr lang="ru-RU" altLang="ru-RU" sz="2000" b="1" kern="0" dirty="0">
                <a:latin typeface="Arial" charset="0"/>
              </a:rPr>
              <a:t>годов </a:t>
            </a:r>
            <a:endParaRPr lang="ru-RU" altLang="ru-RU" sz="2000" b="1" kern="0" dirty="0" smtClean="0">
              <a:latin typeface="Arial" charset="0"/>
            </a:endParaRP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41381" y="1052736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99141"/>
              </p:ext>
            </p:extLst>
          </p:nvPr>
        </p:nvGraphicFramePr>
        <p:xfrm>
          <a:off x="683568" y="1238228"/>
          <a:ext cx="7524836" cy="5581939"/>
        </p:xfrm>
        <a:graphic>
          <a:graphicData uri="http://schemas.openxmlformats.org/drawingml/2006/table">
            <a:tbl>
              <a:tblPr firstRow="1" firstCol="1" bandRow="1"/>
              <a:tblGrid>
                <a:gridCol w="1728420"/>
                <a:gridCol w="563885"/>
                <a:gridCol w="560066"/>
                <a:gridCol w="515184"/>
                <a:gridCol w="707601"/>
                <a:gridCol w="482238"/>
                <a:gridCol w="495609"/>
                <a:gridCol w="509455"/>
                <a:gridCol w="461231"/>
                <a:gridCol w="516617"/>
                <a:gridCol w="482238"/>
                <a:gridCol w="502292"/>
              </a:tblGrid>
              <a:tr h="661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вида дохода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 год исполнение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год решение № 185 от 26.12.2016 (первонач)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год решение  № 219 от 28.09.2017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Динамика реш № 219 к реш № 185 (первонач)2017 года, %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Проект бюджета 2018 год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Динамика 2018 к  решению № 185, %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Динамика 2018 к решению № 219, %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Проект бюджета 2019 год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Динамика 2019 к 2018 году, %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Проект бюджета 2020 год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Динамика 2020 к 2019 году, %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Налоговые , неналоговые доходы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23 435,3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26 089,1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25 372,9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97,3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22 072,8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84,6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87,0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22 732,6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103,0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23 296,3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102,5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 на доходы физических лиц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19 619,1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20 516,0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20 516,0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17 131,8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83,5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83,5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17 645,8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18 175,1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Акцизы по подакцизным товарам (продукции), производимым на территории Р Ф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1 955,0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1 466,8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1 600,0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81,8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109,1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1 745,8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109,1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1 780,2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 на имущество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93,9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108,0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108,0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108,0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108,0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108,0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 на землю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85,7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123,0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123,0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123,0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123,0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123,0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Государственная пошлина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84,6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90,0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90,0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92,2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92,2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3 304,4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3 297,1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3 069,1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93,1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3 027,0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91,8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98,6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3 027,0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3 027,0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126,2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104,5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Безвозмездные поступления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7 784,3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10 011,5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15 225,8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152,1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4 109,9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41,1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27,0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2 952,7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71,8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3 056,4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103,5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3 113,6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8 330,9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8 330,9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3 089,2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37,1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37,1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2 457,2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79,5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2 555,2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Субвенции бюджетам муниципальных образований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204,0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142,6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142,6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434,0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304,3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304,3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437,9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100,9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451,2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Иные межбюджетные трансферты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4 255,5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1 538,0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6 552,3,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426,0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586,7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38,1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8,9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57,6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9,8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86,8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Прочие безвозмездные поступления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бюджетов бюджетной сиситемы РФ от возврата бюджетами бюджетной системы РФ остатков субсидий, субвенций и иных межбюджетных трансфертов, имеющих целевое назначение прошлых лет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 ДОХОДОВ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31 219,6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36 100,6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40 598,7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112,5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26 182,7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72,5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64,5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25 685,3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98,1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26 352,7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102,6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2" marR="4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В </a:t>
            </a:r>
            <a:r>
              <a:rPr lang="ru-RU" dirty="0"/>
              <a:t>структуре доходов  сельского поселения Светлый в 2018 в году удельный вес налоговых и неналоговых доходов составляет  84%, что в суммовом выражении  22072,8 тыс. рублей, удельный вес безвозмездных перечислений составляет 16 %, что в суммовом выражении  4109,9 тыс. рублей. В структуре доходов изменений не произошло. </a:t>
            </a:r>
            <a:endParaRPr lang="ru-RU" dirty="0" smtClean="0"/>
          </a:p>
          <a:p>
            <a:r>
              <a:rPr lang="ru-RU" dirty="0" smtClean="0"/>
              <a:t>	Снижение </a:t>
            </a:r>
            <a:r>
              <a:rPr lang="ru-RU" dirty="0"/>
              <a:t>налоговых доходов  вызвано  завершением строительства объекта </a:t>
            </a:r>
            <a:r>
              <a:rPr lang="ru-RU" dirty="0" err="1"/>
              <a:t>Пунгинского</a:t>
            </a:r>
            <a:r>
              <a:rPr lang="ru-RU" dirty="0"/>
              <a:t> подземного хранилища газа (ПХГ) на территории сельского поселения Светлый и уходом крупных налогоплательщиков НДФЛ,  как ООО «</a:t>
            </a:r>
            <a:r>
              <a:rPr lang="ru-RU" dirty="0" err="1"/>
              <a:t>Энергогаз</a:t>
            </a:r>
            <a:r>
              <a:rPr lang="ru-RU" dirty="0"/>
              <a:t>», ООО «ДСК», ООО «</a:t>
            </a:r>
            <a:r>
              <a:rPr lang="ru-RU" dirty="0" err="1"/>
              <a:t>Югорскремстройгаз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	Неналоговые </a:t>
            </a:r>
            <a:r>
              <a:rPr lang="ru-RU" dirty="0"/>
              <a:t>доходы на 2018 год  запланированы в сумме 3027,0 тыс. рублей, это на 13% меньше утвержденных объёмов на 2017г. На 2018 год доходы от арендной платы запланированы в меньшем объеме  по сравнению с 2017 годом,  в связи с изменением арендной платы по новым договорам заключенных после внесения изменений в решение Совета депутатов сельского поселения Светлый от 15.09.2014 №51 «Об утверждении порядка передачи  аренду объектов муниципальной собственности муниципального образования сельского поселения Светлый». </a:t>
            </a:r>
          </a:p>
        </p:txBody>
      </p:sp>
    </p:spTree>
    <p:extLst>
      <p:ext uri="{BB962C8B-B14F-4D97-AF65-F5344CB8AC3E}">
        <p14:creationId xmlns:p14="http://schemas.microsoft.com/office/powerpoint/2010/main" val="34542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/>
              <a:t>Анализ планируемых  </a:t>
            </a:r>
            <a:r>
              <a:rPr lang="ru-RU" altLang="ru-RU" sz="2400" b="1" kern="0" dirty="0" smtClean="0"/>
              <a:t>расходов </a:t>
            </a:r>
            <a:r>
              <a:rPr lang="ru-RU" altLang="ru-RU" sz="2400" b="1" kern="0" dirty="0"/>
              <a:t>бюджета сельского поселения Светлый на </a:t>
            </a:r>
            <a:r>
              <a:rPr lang="ru-RU" altLang="ru-RU" sz="2400" b="1" kern="0" dirty="0" smtClean="0"/>
              <a:t>2018 </a:t>
            </a:r>
            <a:r>
              <a:rPr lang="ru-RU" altLang="ru-RU" sz="2400" b="1" kern="0" dirty="0"/>
              <a:t>год и плановый период </a:t>
            </a:r>
            <a:r>
              <a:rPr lang="ru-RU" altLang="ru-RU" sz="2400" b="1" kern="0" dirty="0" smtClean="0"/>
              <a:t>2019 </a:t>
            </a:r>
            <a:r>
              <a:rPr lang="ru-RU" altLang="ru-RU" sz="2400" b="1" kern="0" dirty="0"/>
              <a:t>и </a:t>
            </a:r>
            <a:r>
              <a:rPr lang="ru-RU" altLang="ru-RU" sz="2400" b="1" kern="0" dirty="0" smtClean="0"/>
              <a:t>2020 </a:t>
            </a:r>
            <a:r>
              <a:rPr lang="ru-RU" altLang="ru-RU" sz="2400" b="1" kern="0" dirty="0"/>
              <a:t>годов </a:t>
            </a:r>
          </a:p>
          <a:p>
            <a:r>
              <a:rPr lang="ru-RU" altLang="ru-RU" sz="2400" b="1" kern="0" dirty="0" smtClean="0"/>
              <a:t> 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713903"/>
              </p:ext>
            </p:extLst>
          </p:nvPr>
        </p:nvGraphicFramePr>
        <p:xfrm>
          <a:off x="683567" y="1916832"/>
          <a:ext cx="7632848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1534701"/>
                <a:gridCol w="355726"/>
                <a:gridCol w="575258"/>
                <a:gridCol w="547308"/>
                <a:gridCol w="555440"/>
                <a:gridCol w="529522"/>
                <a:gridCol w="502081"/>
                <a:gridCol w="507162"/>
                <a:gridCol w="507162"/>
                <a:gridCol w="502081"/>
                <a:gridCol w="516310"/>
                <a:gridCol w="502081"/>
                <a:gridCol w="498016"/>
              </a:tblGrid>
              <a:tr h="128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РЗ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 год исполнение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год решение № 185 от 26.12.2016 (первонач)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год решение № 219 от 28.09.2017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Динамика реш № 219 к реш № 185 (первонач) 2017 года, 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Проект бюджета 2018 год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Динамика 2018 к решению № 185, гр.7/гр.4, 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Динамика 2018 к решению № 219, гр. 7/ гр. 5, 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Проект бюджета 2019 год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Динамика 2019 к 2018, 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Проект бюджета 2020 год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Динамика 2020 к 2019, 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Общегосударственные вопросы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16 457,9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18 659,4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18 887,0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101,2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16 151,4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86,6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85,5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15 450,0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95,7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16 080,0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104,1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Национальная оборона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164,0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394,0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384,0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384,0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397,9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101,0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411,2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136,3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73,2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73,2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50,1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82,1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82,8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Национальная экономика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713,4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2 915,0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2 426,8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2 168,6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74,4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89,4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2 157,8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99,5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2 197,2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101,8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Жилищно-коммунальное хозяйство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4 789,2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5 453,6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11 805,8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216,5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788,8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6,7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1 155,5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146,5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1 010,9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87,5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Культура и кинематография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2 945,1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3 292,3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4 569,3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2 339,0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71,0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51,2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2 217,0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94,8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2 295,0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Физическая культура и спорт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4 491,9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5 594,4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6 090,9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108,9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6 375,9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6 416,0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6 529,9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101,8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29 697,8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36 100,6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43 965,7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121,8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28 278,7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78,3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64,3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27 844,3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98,5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28 565,7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102,6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8" marR="50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27200"/>
            <a:ext cx="5651500" cy="1206500"/>
          </a:xfrm>
        </p:spPr>
        <p:txBody>
          <a:bodyPr>
            <a:norm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48680"/>
            <a:ext cx="77048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	Раздел </a:t>
            </a:r>
            <a:r>
              <a:rPr lang="ru-RU" sz="1400" b="1" i="1" dirty="0"/>
              <a:t>0100 «Общегосударственные вопросы»</a:t>
            </a:r>
          </a:p>
          <a:p>
            <a:pPr algn="ctr"/>
            <a:r>
              <a:rPr lang="ru-RU" sz="1400" i="1" dirty="0"/>
              <a:t>Расходы по данному разделу запланированы в сумме 16081,0тыс. руб. или 50 % в структуре расходов </a:t>
            </a:r>
            <a:r>
              <a:rPr lang="ru-RU" sz="1400" i="1" dirty="0" smtClean="0"/>
              <a:t>поселения</a:t>
            </a:r>
          </a:p>
          <a:p>
            <a:pPr algn="ctr"/>
            <a:r>
              <a:rPr lang="ru-RU" sz="1400" i="1" dirty="0" smtClean="0"/>
              <a:t>	</a:t>
            </a:r>
            <a:r>
              <a:rPr lang="ru-RU" sz="1400" b="1" i="1" dirty="0" smtClean="0"/>
              <a:t>По </a:t>
            </a:r>
            <a:r>
              <a:rPr lang="ru-RU" sz="1400" b="1" i="1" dirty="0"/>
              <a:t>подразделу 0102 «Функционирование высшего должностного лица субъекта Российской Федерации и муниципального образования» </a:t>
            </a:r>
            <a:r>
              <a:rPr lang="ru-RU" sz="1400" i="1" dirty="0"/>
              <a:t>включены расходы на содержание главы поселения. В 2017 году расходы составляли 1835,0 тыс. руб. Разница обусловлена, что в бюджете на 2018 год, в связи с уменьшением дотаций и налоговых доходов, заработная плата запланирована не в полном объёме (отсутствует квартальная премия</a:t>
            </a:r>
            <a:r>
              <a:rPr lang="ru-RU" sz="1400" i="1" dirty="0" smtClean="0"/>
              <a:t>).</a:t>
            </a:r>
          </a:p>
          <a:p>
            <a:pPr algn="ctr"/>
            <a:endParaRPr lang="ru-RU" sz="1400" i="1" dirty="0"/>
          </a:p>
          <a:p>
            <a:pPr algn="ctr"/>
            <a:r>
              <a:rPr lang="ru-RU" sz="1400" i="1" dirty="0" smtClean="0"/>
              <a:t>	</a:t>
            </a:r>
            <a:r>
              <a:rPr lang="ru-RU" sz="1400" b="1" i="1" dirty="0" smtClean="0"/>
              <a:t>По </a:t>
            </a:r>
            <a:r>
              <a:rPr lang="ru-RU" sz="1400" b="1" i="1" dirty="0"/>
              <a:t>подразделу 0104 «Выполнение функций органами местного самоуправления»</a:t>
            </a:r>
            <a:r>
              <a:rPr lang="ru-RU" sz="1400" i="1" dirty="0"/>
              <a:t> расходы на содержание администрации поселения составляют 7 933,9 тыс. руб., в 2017 году – 9631,2тыс. руб. Снижение произошло по аналогичным причинам (отсутствует квартальная премия</a:t>
            </a:r>
            <a:r>
              <a:rPr lang="ru-RU" sz="1400" i="1" dirty="0" smtClean="0"/>
              <a:t>).</a:t>
            </a:r>
          </a:p>
          <a:p>
            <a:pPr algn="ctr"/>
            <a:endParaRPr lang="ru-RU" sz="1400" i="1" dirty="0" smtClean="0"/>
          </a:p>
          <a:p>
            <a:pPr algn="ctr"/>
            <a:r>
              <a:rPr lang="ru-RU" sz="1400" i="1" dirty="0" smtClean="0"/>
              <a:t>	</a:t>
            </a:r>
            <a:r>
              <a:rPr lang="ru-RU" sz="1400" b="1" i="1" dirty="0" smtClean="0"/>
              <a:t>По </a:t>
            </a:r>
            <a:r>
              <a:rPr lang="ru-RU" sz="1400" b="1" i="1" dirty="0"/>
              <a:t>подразделу 01 11 «Резервные фонды» </a:t>
            </a:r>
            <a:r>
              <a:rPr lang="ru-RU" sz="1400" i="1" dirty="0"/>
              <a:t>расходы заложены в  подпрограмму </a:t>
            </a:r>
            <a:r>
              <a:rPr lang="ru-RU" sz="1400" i="1" dirty="0" smtClean="0"/>
              <a:t>«</a:t>
            </a:r>
            <a:r>
              <a:rPr lang="ru-RU" sz="1400" i="1" dirty="0"/>
              <a:t>Организация и обеспечение мероприятий в сфере гражданской обороны, защиты населения и территории  от чрезвычайных ситуаций» муниципальной программы  «Защита населения и территорий от чрезвычайных ситуаций, обеспечение пожарной безопасности в сельском поселении Светлый на 2016 – 2020 годы» в сумме 50,0 тыс. руб. Финансирование мероприятий по подразделу осуществляется из бюджета поселени</a:t>
            </a:r>
            <a:r>
              <a:rPr lang="ru-RU" sz="1400" dirty="0"/>
              <a:t>я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157" y="620688"/>
            <a:ext cx="727280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	Раздел 0200 «Национальная оборона»</a:t>
            </a:r>
          </a:p>
          <a:p>
            <a:r>
              <a:rPr lang="ru-RU" sz="1000" dirty="0" smtClean="0"/>
              <a:t>По данному разделу запланированы расходы в сумме 394,0 тыс. руб.  (в 2017 году – 102,6 тыс. руб.). Расходы направлены на осуществление первичного воинского учета на территориях, где отсутствуют военные комиссариаты  из средств федерального бюджета.</a:t>
            </a:r>
          </a:p>
          <a:p>
            <a:r>
              <a:rPr lang="ru-RU" sz="1000" b="1" dirty="0" smtClean="0"/>
              <a:t>	Раздел 0300 «Национальная безопасность и правоохранительная деятельность»</a:t>
            </a:r>
          </a:p>
          <a:p>
            <a:r>
              <a:rPr lang="ru-RU" sz="1000" dirty="0" smtClean="0"/>
              <a:t>По данному разделу запланированы расходы в сумме 83,3 тыс. руб. или 0,2 % (в 2017 году – 83,3 тыс. руб. или 0,2%).</a:t>
            </a:r>
          </a:p>
          <a:p>
            <a:r>
              <a:rPr lang="ru-RU" sz="1000" dirty="0" smtClean="0"/>
              <a:t>Расходы включены в муниципальные программы:</a:t>
            </a:r>
          </a:p>
          <a:p>
            <a:r>
              <a:rPr lang="ru-RU" sz="1000" dirty="0" smtClean="0"/>
              <a:t>1. подпрограмма 1 «Профилактика правонарушений» муниципальной программы  «Обеспечение прав и законных интересов населения сельского поселения Светлый в отдельных сферах жизнедеятельности в 2016-2020 годах» - 51,0 тыс. руб. (субвенции местным бюджетам на осуществление полномочий по государственной регистрации актов гражданского состояния из бюджета автономного округа);</a:t>
            </a:r>
          </a:p>
          <a:p>
            <a:r>
              <a:rPr lang="ru-RU" sz="1000" dirty="0" smtClean="0"/>
              <a:t>2. «Защита населения и территорий от чрезвычайных ситуаций, обеспечение пожарной безопасности в сельском поселении Светлый на 2016 – 2020 годы» в сумме 60,0 тыс. руб., в том числе:</a:t>
            </a:r>
          </a:p>
          <a:p>
            <a:r>
              <a:rPr lang="ru-RU" sz="1000" dirty="0" smtClean="0"/>
              <a:t>- подпрограмма 1 «Организация и обеспечение мероприятий в сфере гражданской обороны, защиты населения и территории  от чрезвычайных ситуаций» - 5,0 тыс. руб. и 50 тыс. рублей – резервный фонд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подпрограмма 2 «Укрепление пожарной безопасности» - 5,0 тыс. руб.</a:t>
            </a:r>
          </a:p>
          <a:p>
            <a:r>
              <a:rPr lang="ru-RU" sz="1000" b="1" dirty="0" smtClean="0"/>
              <a:t>	Раздел 0400 «Национальная экономика»</a:t>
            </a:r>
          </a:p>
          <a:p>
            <a:r>
              <a:rPr lang="ru-RU" sz="1000" dirty="0"/>
              <a:t>По данному разделу запланированы расходы на 2018 год в сумме 2239,0 тыс. руб. или 7 % от бюджета поселения (в 2017 году – 2426,8 тыс. руб. или 5,5 %). Снижение расходов произошло по программе «Информационное общество сельского поселения Светлый на 2016-2020 годы» в связи с сокращением расходов.</a:t>
            </a:r>
          </a:p>
          <a:p>
            <a:r>
              <a:rPr lang="ru-RU" sz="1000" dirty="0"/>
              <a:t>Расходы по данному разделу направлены на реализацию муниципальной программы: </a:t>
            </a:r>
          </a:p>
          <a:p>
            <a:r>
              <a:rPr lang="ru-RU" sz="1000" dirty="0"/>
              <a:t>- «Информационное общество сельского поселения Светлый на 2016-2020 годы» в сумме 292,0 тыс. руб., включает подпрограмму 1 «Развитие информационного сообщества и обеспечение деятельности органов местного самоуправления». Финансирование мероприятий по программе осуществляется из бюджета поселения.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«</a:t>
            </a:r>
            <a:r>
              <a:rPr lang="ru-RU" sz="1000" dirty="0"/>
              <a:t>Развитие транспортной системы сельского поселения Светлый на 2017-2020 годы» в сумме 1600,0 тыс. руб., включает подпрограмму 1 «Дорожное хозяйство». Финансирование мероприятий по программе осуществляется из бюджета поселения</a:t>
            </a:r>
            <a:r>
              <a:rPr lang="ru-RU" sz="1000" dirty="0" smtClean="0"/>
              <a:t>.</a:t>
            </a:r>
          </a:p>
          <a:p>
            <a:r>
              <a:rPr lang="ru-RU" sz="1000" b="1" dirty="0" smtClean="0"/>
              <a:t>	</a:t>
            </a:r>
          </a:p>
          <a:p>
            <a:endParaRPr lang="ru-RU" sz="1000" dirty="0" smtClean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888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48883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	</a:t>
            </a:r>
            <a:r>
              <a:rPr lang="ru-RU" sz="1100" b="1" i="1" dirty="0" smtClean="0"/>
              <a:t>Раздел </a:t>
            </a:r>
            <a:r>
              <a:rPr lang="ru-RU" sz="1100" b="1" i="1" dirty="0"/>
              <a:t>0500 «Жилищно-коммунальное хозяйство»</a:t>
            </a:r>
          </a:p>
          <a:p>
            <a:r>
              <a:rPr lang="ru-RU" sz="1100" b="1" i="1" dirty="0"/>
              <a:t>По данному разделу запланированы расходы на 2018 год в сумме 788,8 тыс. руб. 2,3 %  от бюджета поселения (в 2017 году – 11 805,8 тыс. руб. 27%). </a:t>
            </a:r>
            <a:r>
              <a:rPr lang="ru-RU" sz="1100" b="1" i="1" dirty="0" smtClean="0"/>
              <a:t>Расходы </a:t>
            </a:r>
            <a:r>
              <a:rPr lang="ru-RU" sz="1100" b="1" i="1" dirty="0"/>
              <a:t>по данному разделу направлены на реализацию муниципальной программы «Развитие жилищно-коммунального комплекса и повышение энергетической эффективности в сельском поселении Светлый на 2016 – 2020 годы»  а именно:</a:t>
            </a:r>
          </a:p>
          <a:p>
            <a:r>
              <a:rPr lang="ru-RU" sz="1100" b="1" i="1" dirty="0"/>
              <a:t>1. Подпрограмма «Содействие проведению капитального ремонта многоквартирных домов» - 203,8 тыс. руб.</a:t>
            </a:r>
          </a:p>
          <a:p>
            <a:r>
              <a:rPr lang="ru-RU" sz="1100" b="1" i="1" dirty="0"/>
              <a:t>2. Подпрограмма  "Повышение </a:t>
            </a:r>
            <a:r>
              <a:rPr lang="ru-RU" sz="1100" b="1" i="1" dirty="0" err="1"/>
              <a:t>энергоэффективности</a:t>
            </a:r>
            <a:r>
              <a:rPr lang="ru-RU" sz="1100" b="1" i="1" dirty="0"/>
              <a:t> в отраслях экономики" – 260,0 тыс. руб.</a:t>
            </a:r>
          </a:p>
          <a:p>
            <a:r>
              <a:rPr lang="ru-RU" sz="1100" b="1" i="1" dirty="0"/>
              <a:t>3. Подпрограмма  «Создание условий для обеспечения качественными муниципальными услугами» - 260 тыс. руб.</a:t>
            </a:r>
          </a:p>
          <a:p>
            <a:r>
              <a:rPr lang="ru-RU" sz="1100" b="1" i="1" dirty="0"/>
              <a:t>4. Подпрограмма  «Обеспечение реализации государственной программы» - 70,0 тыс. руб.</a:t>
            </a:r>
          </a:p>
          <a:p>
            <a:r>
              <a:rPr lang="ru-RU" sz="1100" b="1" i="1" dirty="0"/>
              <a:t>Муниципальная программа «Благоустройство территории сельского поселения Светлый» в сумме 240,0 тыс. руб. </a:t>
            </a:r>
          </a:p>
          <a:p>
            <a:r>
              <a:rPr lang="ru-RU" sz="1100" b="1" i="1" dirty="0"/>
              <a:t>По данному разделу расходы сократились </a:t>
            </a:r>
            <a:endParaRPr lang="ru-RU" sz="1100" b="1" i="1" dirty="0" smtClean="0"/>
          </a:p>
          <a:p>
            <a:r>
              <a:rPr lang="ru-RU" sz="1100" b="1" i="1" dirty="0" smtClean="0"/>
              <a:t>	Раздел </a:t>
            </a:r>
            <a:r>
              <a:rPr lang="ru-RU" sz="1100" b="1" i="1" dirty="0"/>
              <a:t>0800 «Культура, кинематография и средства массовой информации»</a:t>
            </a:r>
          </a:p>
          <a:p>
            <a:r>
              <a:rPr lang="ru-RU" sz="1100" b="1" i="1" dirty="0"/>
              <a:t>Объем расходов бюджета сельского поселения Светлый  на финансирование культурных мероприятий  в 2018 году – 2339,0 тыс. руб.  или 7% (в 2017 году составил 4569,3 тыс. руб. или 10% в связи с  празднованием в 2017 году 50-летнего юбилея </a:t>
            </a:r>
            <a:r>
              <a:rPr lang="ru-RU" sz="1100" b="1" i="1" dirty="0" err="1"/>
              <a:t>сп</a:t>
            </a:r>
            <a:r>
              <a:rPr lang="ru-RU" sz="1100" b="1" i="1" dirty="0"/>
              <a:t> Светлый). </a:t>
            </a:r>
          </a:p>
          <a:p>
            <a:r>
              <a:rPr lang="ru-RU" sz="1100" b="1" i="1" dirty="0"/>
              <a:t>Расходы по данному разделу направлены на реализацию муниципальной программы: «Развитие культуры и туризма в сельском поселении Светлый  на 2016-2020 годы» в сумме:</a:t>
            </a:r>
          </a:p>
          <a:p>
            <a:r>
              <a:rPr lang="ru-RU" sz="1100" b="1" i="1" dirty="0"/>
              <a:t>Подпрограмма   1 «Библиотечное дело» - 2025,0  тыс. </a:t>
            </a:r>
            <a:r>
              <a:rPr lang="ru-RU" sz="1100" b="1" i="1" dirty="0" err="1"/>
              <a:t>руб</a:t>
            </a:r>
            <a:r>
              <a:rPr lang="ru-RU" sz="1100" b="1" i="1" dirty="0"/>
              <a:t>, из них 309,8 тыс. руб. – субсидии из бюджета округа.</a:t>
            </a:r>
          </a:p>
          <a:p>
            <a:r>
              <a:rPr lang="ru-RU" sz="1100" b="1" i="1" dirty="0"/>
              <a:t>Подпрограмма 2 «Укрепление единого культурного пространства» - 314,0 тыс. руб. из них 50 тыс. руб. – субсидии из бюджета </a:t>
            </a:r>
            <a:r>
              <a:rPr lang="ru-RU" sz="1100" b="1" i="1" dirty="0" smtClean="0"/>
              <a:t>округа.</a:t>
            </a:r>
          </a:p>
          <a:p>
            <a:r>
              <a:rPr lang="ru-RU" sz="1100" b="1" i="1" dirty="0" smtClean="0"/>
              <a:t>	Раздел </a:t>
            </a:r>
            <a:r>
              <a:rPr lang="ru-RU" sz="1100" b="1" i="1" dirty="0"/>
              <a:t>1100 «Физическая культура и спорт»</a:t>
            </a:r>
          </a:p>
          <a:p>
            <a:r>
              <a:rPr lang="ru-RU" sz="1100" b="1" i="1" dirty="0"/>
              <a:t>Объем расходов бюджета сельского поселения Светлый  на финансирование по данному разделу в 2018 году – 6375,9 тыс. руб. (в 2017 году составил 6090,9 тыс. руб..), что составляет  20% от бюджета поселения. Повышение расходов связано с выделением иных межбюджетных трансфертов на повышение оплаты труда работникам социальной сферы на 4%.</a:t>
            </a:r>
          </a:p>
          <a:p>
            <a:endParaRPr lang="ru-RU" sz="1000" b="1" i="1" dirty="0" smtClean="0"/>
          </a:p>
          <a:p>
            <a:endParaRPr lang="ru-RU" sz="1000" b="1" i="1" dirty="0"/>
          </a:p>
          <a:p>
            <a:endParaRPr lang="ru-RU" sz="1000" b="1" dirty="0" smtClean="0"/>
          </a:p>
          <a:p>
            <a:endParaRPr lang="ru-RU" sz="10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8656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0872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решении на 2018 год в бюджете поселения предусмотрено 27668,4 рублей на реализацию 13 муниципальных программ. </a:t>
            </a:r>
          </a:p>
          <a:p>
            <a:r>
              <a:rPr lang="ru-RU" dirty="0"/>
              <a:t>Доля расходов бюджета сельского поселения, запланированных программно-целевым методом в общей сумме расходов бюджета сельского поселения, составит в 2018 году 100,0%. </a:t>
            </a:r>
          </a:p>
          <a:p>
            <a:pPr algn="ctr"/>
            <a:r>
              <a:rPr lang="ru-RU" dirty="0"/>
              <a:t>Наибольший объем расходов от запланированной общей суммы расходов, предусмотрен на реализацию муниципальной программы «Совершенствование муниципального управления сельского поселения Светлый на 2016-2020 годы», целью которой является развитие и обеспечение эффективности и результативности деятельности органов местного самоуправления и подведомственных учреждений в сельском поселении Светлый, на создание профессиональной, ориентированной на интересы населения, открытой деятельности органов местного самоуправления и подведомственных учреждений.</a:t>
            </a:r>
          </a:p>
        </p:txBody>
      </p:sp>
    </p:spTree>
    <p:extLst>
      <p:ext uri="{BB962C8B-B14F-4D97-AF65-F5344CB8AC3E}">
        <p14:creationId xmlns:p14="http://schemas.microsoft.com/office/powerpoint/2010/main" val="2235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принятых муниципальных программ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предусмотрено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27668,4  тыс.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26762,4 тыс. рублей, в 2020 году 26343,5 тыс. 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  <a:effectLst/>
              </a:rPr>
            </a:br>
            <a:r>
              <a:rPr lang="ru-RU" sz="3600" b="1" i="1" dirty="0" smtClean="0">
                <a:solidFill>
                  <a:srgbClr val="00B0F0"/>
                </a:solidFill>
                <a:effectLst/>
              </a:rPr>
              <a:t>Уважаемые </a:t>
            </a:r>
            <a:r>
              <a:rPr lang="ru-RU" sz="3600" b="1" i="1" dirty="0">
                <a:solidFill>
                  <a:srgbClr val="00B0F0"/>
                </a:solidFill>
                <a:effectLst/>
              </a:rPr>
              <a:t>жители </a:t>
            </a:r>
            <a:r>
              <a:rPr lang="ru-RU" sz="3600" b="1" i="1" dirty="0" smtClean="0">
                <a:solidFill>
                  <a:srgbClr val="00B0F0"/>
                </a:solidFill>
                <a:effectLst/>
              </a:rPr>
              <a:t>сельского поселения светлый!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556792"/>
            <a:ext cx="7520940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Эффективное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27399"/>
              </p:ext>
            </p:extLst>
          </p:nvPr>
        </p:nvGraphicFramePr>
        <p:xfrm>
          <a:off x="1619673" y="332656"/>
          <a:ext cx="5472609" cy="6264695"/>
        </p:xfrm>
        <a:graphic>
          <a:graphicData uri="http://schemas.openxmlformats.org/drawingml/2006/table">
            <a:tbl>
              <a:tblPr firstRow="1" firstCol="1" bandRow="1"/>
              <a:tblGrid>
                <a:gridCol w="3383937"/>
                <a:gridCol w="752326"/>
                <a:gridCol w="659414"/>
                <a:gridCol w="676932"/>
              </a:tblGrid>
              <a:tr h="31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муниципальной программы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«Социальная поддержка жителей сельского поселения Светлый на 2016-2020 годы»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272,0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167,0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167,0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«Развитие культуры и туризма в сельском поселении Светлый на 2016-2020 годы»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2339,0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2217,0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2295,0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6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«Развитие жилищно-коммунального комплекса и повышение энергетической эффективности в сельском поселении Светлый на 2016-2020 годы»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548,8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710,0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554,5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«Обеспечение  прав и законных интересов населения  сельского поселения Светлый в отдельных сферах жизнедеятельности  в 2016-2020 годах»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53,6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49,6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6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в сельском поселении Светлый  на 2016 – 2020 годы"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60,0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51,5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51,5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"Обеспечение экологической безопасности сельского поселения Светлый на 2016-2020 годы"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13,0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13,0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«Информационное общество сельского поселения Светлый на 2016-2020 годы»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292,0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245,0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«Развитие и содержание дорожно-транспортной системы на территории сельского поселения Светлый на 2017-2020 годы»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1600,0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1745,8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1780,2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«Управление муниципальным имуществом в сельском поселении Светлый на 2016-2020 годы»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1137,4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487,0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407,0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"Совершенствование муниципального управления сельского поселения Светлый на 2016 -2020 годы"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14731,7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14214,0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14204,0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"Благоустройство территории сельского поселения Светлый на 2016-2020 годы"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240,0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445,5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456,4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 "Доступная среда в сельском поселении Светлый на 2016 – 2020 годы"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"Развитие физической культуры, спорта и молодежной политики в сельском поселении Светлый на 2016-2020 годы"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6375,9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6416,0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6529,9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27668,4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26762,4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26343,5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9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«Социальная поддержка жителей сельского поселения Светлый на 2016-2020 годы».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МУНИЦИПАЛЬНОЙ ПРОГРАММЫ: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качества социальных гарантий населения сельского поселения Светлый.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1.Совершенствование форм, кадрового, методической информационного обеспечения в организации и проведении мероприятий, направленных на организацию занятости детей;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Создание условий для обеспечения качественного отдыха, оздоровления и занятости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«Развитие культуры и туризма в сельском поселении светлый на 2016-2020 годы»</a:t>
            </a:r>
          </a:p>
          <a:p>
            <a:pPr algn="ctr"/>
            <a:endParaRPr lang="ru-RU" b="1" dirty="0" smtClean="0"/>
          </a:p>
          <a:p>
            <a:r>
              <a:rPr lang="ru-RU" sz="1600" b="1" dirty="0" smtClean="0"/>
              <a:t>ЦЕЛЬ МУНИЦИПАЛЬНОЙ ПРОГРАММЫ</a:t>
            </a:r>
            <a:r>
              <a:rPr lang="ru-RU" sz="1600" dirty="0" smtClean="0"/>
              <a:t>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Организация библиотечного обслуживания населения, комплектование и обеспечение сохранности библиотечных фондов библиотек поселения;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Создание условий для организации досуг и обеспечения жителей поселения услугами организаций культуры.</a:t>
            </a:r>
          </a:p>
          <a:p>
            <a:r>
              <a:rPr lang="ru-RU" sz="1600" b="1" dirty="0" smtClean="0"/>
              <a:t>ЗАДАЧИ МУНИЦИПАЛЬНОЙ ПРОГРАММЫ</a:t>
            </a:r>
            <a:r>
              <a:rPr lang="ru-RU" sz="1600" dirty="0" smtClean="0"/>
              <a:t>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Сохранение и популяризация культурного наследия сельского поселения Светлый, привлечение внимания общества к его изучению, повышение качества культурных услуг, предоставляемых в области библиотечного дела.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Обеспечение прав граждан на участие в культурной жизни, реализации творческого потенциала жителей сельского поселения Светлый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2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650" y="548680"/>
            <a:ext cx="79208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«Развитие жилищно-коммунального комплекса и повышение энергетической эффективности в сельском поселении светлый на 2016-2020 годы».</a:t>
            </a:r>
          </a:p>
          <a:p>
            <a:pPr algn="ctr"/>
            <a:endParaRPr lang="ru-RU" b="1" dirty="0"/>
          </a:p>
          <a:p>
            <a:pPr algn="just"/>
            <a:r>
              <a:rPr lang="ru-RU" sz="1600" b="1" dirty="0" smtClean="0"/>
              <a:t>ЦЕЛИ МУНИЦИПАЛЬНОЙ ПРОГРАММЫ: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Повышение качества и надежности предоставления жилищно-коммунальных услуг;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Повышение эффективности использования топливно-энергетических ресурсов;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Реализация единой политики и нормативно-правового регулирования в жилищно-коммунальном комплексе и энергетике.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 smtClean="0"/>
              <a:t>ЗАДАЧИ МУНИЦИПАЛЬНОЙ ПРОГРАММЫ: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Повышение эффективности, качества и надежности поставки коммунальных ресурсов;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Создание безопасных и благоприятных условий проживания граждан;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Повышение эффективности управления и содержания общего имущества многоквартирных домов;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Повышение энергетической эффективности в бюджетной и жилищных сферах;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Технологические разработки.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37579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646113"/>
            <a:ext cx="5954713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7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96863"/>
            <a:ext cx="5954713" cy="626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6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5954713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2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836712"/>
            <a:ext cx="76328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Муниципальная программа </a:t>
            </a:r>
          </a:p>
          <a:p>
            <a:pPr algn="ctr"/>
            <a:r>
              <a:rPr lang="ru-RU" sz="2000" b="1" dirty="0" smtClean="0"/>
              <a:t>«Информационное общество сельского поселения светлый на 2016-2020 годы».</a:t>
            </a:r>
          </a:p>
          <a:p>
            <a:pPr algn="ctr"/>
            <a:endParaRPr lang="ru-RU" sz="2000" b="1" dirty="0"/>
          </a:p>
          <a:p>
            <a:pPr algn="just"/>
            <a:r>
              <a:rPr lang="ru-RU" b="1" dirty="0" smtClean="0"/>
              <a:t>Цель муниципальной программы: </a:t>
            </a:r>
          </a:p>
          <a:p>
            <a:pPr algn="just"/>
            <a:r>
              <a:rPr lang="ru-RU" sz="1400" b="1" dirty="0" smtClean="0"/>
              <a:t>	Информирование населения о деятельности органов местного самоуправления, обеспечение предоставления гражданам и организациям услуг с использованием современных информационно-коммуникационных технологий и создание условий для выполнения своих служебных обязанностей сотрудникам органов местного управления.</a:t>
            </a:r>
          </a:p>
          <a:p>
            <a:pPr algn="just"/>
            <a:endParaRPr lang="ru-RU" sz="1400" b="1" dirty="0"/>
          </a:p>
          <a:p>
            <a:pPr algn="just"/>
            <a:r>
              <a:rPr lang="ru-RU" b="1" dirty="0" smtClean="0"/>
              <a:t>Задачи муниципальной программы:</a:t>
            </a:r>
          </a:p>
          <a:p>
            <a:pPr algn="just"/>
            <a:r>
              <a:rPr lang="ru-RU" sz="1400" b="1" dirty="0" smtClean="0"/>
              <a:t>	Обеспечение деятельности органов местного самоуправления т развитие информационного сообщества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219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9208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«Развитие транспортной системы сельского поселения светлый на 2017-2020 годы».</a:t>
            </a:r>
          </a:p>
          <a:p>
            <a:pPr algn="ctr"/>
            <a:endParaRPr lang="ru-RU" b="1" dirty="0"/>
          </a:p>
          <a:p>
            <a:pPr algn="just"/>
            <a:r>
              <a:rPr lang="ru-RU" b="1" dirty="0" smtClean="0"/>
              <a:t>	Цель муниципальной программы:</a:t>
            </a:r>
          </a:p>
          <a:p>
            <a:pPr algn="just"/>
            <a:r>
              <a:rPr lang="ru-RU" sz="1600" b="1" dirty="0" smtClean="0"/>
              <a:t>Развитие современной транспортной инфраструктуры, обеспечивающей повышение доступности и безопасности дорожного движения.</a:t>
            </a:r>
          </a:p>
          <a:p>
            <a:pPr algn="just"/>
            <a:endParaRPr lang="ru-RU" sz="1600" b="1" dirty="0"/>
          </a:p>
          <a:p>
            <a:pPr algn="just"/>
            <a:r>
              <a:rPr lang="ru-RU" b="1" dirty="0" smtClean="0"/>
              <a:t>	Задачи муниципальной программы:</a:t>
            </a:r>
          </a:p>
          <a:p>
            <a:pPr algn="just"/>
            <a:r>
              <a:rPr lang="ru-RU" sz="1600" b="1" dirty="0" smtClean="0"/>
              <a:t>Развитие систем транспортной инфраструктуры в соответствии с текущими и перспективными потребностями муниципального образования, в целях повышения безопасности жизнедеятельности населения.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32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78488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</a:t>
            </a:r>
          </a:p>
          <a:p>
            <a:pPr algn="ctr"/>
            <a:r>
              <a:rPr lang="ru-RU" b="1" dirty="0" smtClean="0"/>
              <a:t> «Совершенствование муниципального управления сельского поселения светлый на 2016-2020 годы».</a:t>
            </a:r>
          </a:p>
          <a:p>
            <a:pPr algn="ctr"/>
            <a:endParaRPr lang="ru-RU" b="1" dirty="0" smtClean="0"/>
          </a:p>
          <a:p>
            <a:pPr algn="just"/>
            <a:r>
              <a:rPr lang="ru-RU" b="1" dirty="0" smtClean="0"/>
              <a:t>	</a:t>
            </a:r>
            <a:r>
              <a:rPr lang="ru-RU" sz="1600" b="1" dirty="0" smtClean="0"/>
              <a:t>Цель муниципальной программы:</a:t>
            </a:r>
          </a:p>
          <a:p>
            <a:pPr algn="just"/>
            <a:r>
              <a:rPr lang="ru-RU" sz="1400" b="1" dirty="0" smtClean="0"/>
              <a:t>Развитие и обеспечение эффективности и результативности деятельности органов местного самоуправления и подведомственных учреждений в сельском поселении Светлый, на создание профессиональной, ориентированной на интересы населения, открытой деятельности органов местного самоуправления и подведомственных учреждений.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	Задачи муниципальной программы:</a:t>
            </a:r>
          </a:p>
          <a:p>
            <a:pPr algn="just"/>
            <a:r>
              <a:rPr lang="ru-RU" sz="1400" b="1" dirty="0" smtClean="0"/>
              <a:t>1.Обеспечение деятельности администрации сельского поселения Светлый и подведомственного учреждения МКУ «ХЭС».</a:t>
            </a:r>
          </a:p>
          <a:p>
            <a:pPr algn="just"/>
            <a:r>
              <a:rPr lang="ru-RU" sz="1400" b="1" dirty="0" smtClean="0"/>
              <a:t>2.Повышение профессионального уровня управленческих кадров администрации сельского поселения Светлый.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042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1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753394"/>
            <a:ext cx="3200400" cy="2400299"/>
          </a:xfrm>
        </p:spPr>
      </p:pic>
    </p:spTree>
    <p:extLst>
      <p:ext uri="{BB962C8B-B14F-4D97-AF65-F5344CB8AC3E}">
        <p14:creationId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135063"/>
            <a:ext cx="5954713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68407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«Благоустройство территории сельского поселения Светлый на 2016-2020 годы».</a:t>
            </a:r>
          </a:p>
          <a:p>
            <a:pPr algn="just"/>
            <a:endParaRPr lang="ru-RU" b="1" dirty="0"/>
          </a:p>
          <a:p>
            <a:pPr algn="just"/>
            <a:r>
              <a:rPr lang="ru-RU" sz="1600" b="1" dirty="0" smtClean="0"/>
              <a:t>	Цель муниципальной программы: </a:t>
            </a:r>
          </a:p>
          <a:p>
            <a:pPr algn="just"/>
            <a:r>
              <a:rPr lang="ru-RU" sz="1400" b="1" dirty="0" smtClean="0"/>
              <a:t>Повышение комфортности территории сельского поселения для удовлетворения потребностей населения в благоприятных условиях проживания.</a:t>
            </a:r>
          </a:p>
          <a:p>
            <a:pPr algn="just"/>
            <a:endParaRPr lang="ru-RU" sz="1400" b="1" dirty="0" smtClean="0"/>
          </a:p>
          <a:p>
            <a:pPr algn="just"/>
            <a:r>
              <a:rPr lang="ru-RU" sz="1600" b="1" dirty="0" smtClean="0"/>
              <a:t>	Задачи муниципальной программы:</a:t>
            </a:r>
          </a:p>
          <a:p>
            <a:pPr algn="just"/>
            <a:r>
              <a:rPr lang="ru-RU" sz="1400" b="1" dirty="0" smtClean="0"/>
              <a:t>1. Благоустройство территории сельского поселения Светлый</a:t>
            </a:r>
          </a:p>
          <a:p>
            <a:pPr algn="just"/>
            <a:r>
              <a:rPr lang="ru-RU" sz="1400" b="1" dirty="0" smtClean="0"/>
              <a:t>2. Отлов безнадзорных животных на территории сельского поселения Светлый и их содержание.</a:t>
            </a:r>
          </a:p>
          <a:p>
            <a:pPr algn="just"/>
            <a:r>
              <a:rPr lang="ru-RU" sz="1400" b="1" dirty="0" smtClean="0"/>
              <a:t>3. Развитие исторических и местных традиций.</a:t>
            </a:r>
          </a:p>
          <a:p>
            <a:pPr algn="just"/>
            <a:r>
              <a:rPr lang="ru-RU" sz="1400" b="1" dirty="0" smtClean="0"/>
              <a:t>4. Обеспечение территорий сельского поселения Светлый уличным освещением.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44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86" y="834525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</a:t>
            </a:r>
          </a:p>
          <a:p>
            <a:pPr algn="ctr"/>
            <a:r>
              <a:rPr lang="ru-RU" b="1" dirty="0" smtClean="0"/>
              <a:t> «Доступная среда в сельском поселении Светлый на 2016-2020 годы».</a:t>
            </a:r>
          </a:p>
          <a:p>
            <a:pPr algn="ctr"/>
            <a:endParaRPr lang="ru-RU" b="1" dirty="0"/>
          </a:p>
          <a:p>
            <a:pPr algn="just"/>
            <a:r>
              <a:rPr lang="ru-RU" sz="1600" b="1" dirty="0" smtClean="0"/>
              <a:t>	Цель муниципальной программы: </a:t>
            </a:r>
          </a:p>
          <a:p>
            <a:pPr algn="just"/>
            <a:r>
              <a:rPr lang="ru-RU" sz="1400" b="1" dirty="0" smtClean="0"/>
              <a:t>1.Формирование к 2019 году условий для беспрепятственного доступа инвалидов и маломобильных групп населения к объектам и услугам в приоритетных сферах жизнедеятельности сельского поселения Светлый.</a:t>
            </a:r>
          </a:p>
          <a:p>
            <a:pPr algn="just"/>
            <a:r>
              <a:rPr lang="ru-RU" sz="1400" b="1" dirty="0" smtClean="0"/>
              <a:t>2. Приобретение противоскользящего покрытия для доступа инвалидов и маломобильных групп населения.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600" b="1" dirty="0" smtClean="0"/>
              <a:t>	Задачи муниципальной программы:</a:t>
            </a:r>
          </a:p>
          <a:p>
            <a:pPr algn="just"/>
            <a:r>
              <a:rPr lang="ru-RU" sz="1400" b="1" dirty="0" smtClean="0"/>
              <a:t>Повышение уровня доступности объектов и услуг в приоритетных сферах жизнедеятельности и маломобильных групп населения.</a:t>
            </a:r>
          </a:p>
          <a:p>
            <a:pPr algn="just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2359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7450" y="115888"/>
            <a:ext cx="7848600" cy="1304925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400" kern="0" dirty="0" smtClean="0"/>
              <a:t>В бюджете поселения на </a:t>
            </a:r>
            <a:r>
              <a:rPr lang="ru-RU" altLang="ru-RU" sz="1400" kern="0" dirty="0" smtClean="0"/>
              <a:t>2018 </a:t>
            </a:r>
            <a:r>
              <a:rPr lang="ru-RU" altLang="ru-RU" sz="1400" kern="0" dirty="0" smtClean="0"/>
              <a:t>год и плановый период </a:t>
            </a:r>
            <a:r>
              <a:rPr lang="ru-RU" altLang="ru-RU" sz="1400" kern="0" dirty="0" smtClean="0"/>
              <a:t>2019 </a:t>
            </a:r>
            <a:r>
              <a:rPr lang="ru-RU" altLang="ru-RU" sz="1400" kern="0" dirty="0" smtClean="0"/>
              <a:t>и 2020 годов впервые сформирован </a:t>
            </a:r>
            <a:r>
              <a:rPr lang="ru-RU" altLang="ru-RU" sz="1400" b="1" u="sng" kern="0" dirty="0" smtClean="0"/>
              <a:t>МУНИЦИПАЛЬНЫЙ ДОРОЖНЫЙ ФОНД</a:t>
            </a:r>
            <a:r>
              <a:rPr lang="ru-RU" altLang="ru-RU" sz="1400" kern="0" dirty="0" smtClean="0"/>
              <a:t>  -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 внутри населённых пунктов в границах сельского поселения. Объём муниципального дорожного фонда на </a:t>
            </a:r>
            <a:r>
              <a:rPr lang="ru-RU" altLang="ru-RU" sz="1400" kern="0" dirty="0" smtClean="0"/>
              <a:t>2018 </a:t>
            </a:r>
            <a:r>
              <a:rPr lang="ru-RU" altLang="ru-RU" sz="1400" kern="0" dirty="0" smtClean="0"/>
              <a:t>год предусмотрен в </a:t>
            </a:r>
            <a:r>
              <a:rPr lang="ru-RU" altLang="ru-RU" sz="1400" kern="0" smtClean="0"/>
              <a:t>размере </a:t>
            </a:r>
            <a:r>
              <a:rPr lang="ru-RU" altLang="ru-RU" sz="1400" kern="0" smtClean="0"/>
              <a:t>1600,0 </a:t>
            </a:r>
            <a:r>
              <a:rPr lang="ru-RU" altLang="ru-RU" sz="1400" kern="0" dirty="0" err="1" smtClean="0"/>
              <a:t>тыс.рублей</a:t>
            </a:r>
            <a:r>
              <a:rPr lang="ru-RU" altLang="ru-RU" sz="1400" kern="0" dirty="0" smtClean="0"/>
              <a:t>.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11187" y="1420813"/>
            <a:ext cx="38893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 dirty="0"/>
              <a:t>ДОХОДЫ ФОНДА</a:t>
            </a:r>
            <a:endParaRPr lang="ru-RU" altLang="ru-RU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/>
              <a:t>акцизы на бензин, дизельное топливо, моторное масло;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/>
              <a:t>штрафы за нарушение правил перевозки крупногабаритных и тяжеловесных грузов;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/>
              <a:t>субсидии из федерального и регионального дорожного фонда;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/>
              <a:t>прочие доходы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1600" dirty="0"/>
          </a:p>
        </p:txBody>
      </p:sp>
      <p:pic>
        <p:nvPicPr>
          <p:cNvPr id="4" name="Picture 10" descr="доро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700213"/>
            <a:ext cx="4170362" cy="2449512"/>
          </a:xfrm>
          <a:prstGeom prst="rect">
            <a:avLst/>
          </a:prstGeom>
          <a:noFill/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500563" y="4221163"/>
            <a:ext cx="446563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 dirty="0"/>
              <a:t>РАСХОДЫ ФОНДА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/>
              <a:t>содержание, ремонт, реконструкция, строительство автомобильных дорог местного значения;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/>
              <a:t>оформление прав собственности на автомобильные дороги местного значения;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/>
              <a:t>уплата налога на имущество в отношении автомобильных дорог местного значения</a:t>
            </a: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8" y="4221163"/>
            <a:ext cx="3266016" cy="2449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7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484784"/>
            <a:ext cx="7138987" cy="1143000"/>
          </a:xfrm>
          <a:prstGeom prst="rect">
            <a:avLst/>
          </a:prstGeom>
          <a:noFill/>
        </p:spPr>
        <p:txBody>
          <a:bodyPr vert="horz" rtlCol="0" anchor="ctr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kern="0" dirty="0" smtClean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600" kern="0" dirty="0" smtClean="0"/>
            </a:br>
            <a:r>
              <a:rPr lang="ru-RU" altLang="ru-RU" sz="1600" kern="0" dirty="0"/>
              <a:t>"Об утверждении Положения о бюджетном процессе в сельском поселении Светлый", </a:t>
            </a:r>
            <a:r>
              <a:rPr lang="ru-RU" altLang="ru-RU" sz="1600" kern="0" dirty="0" smtClean="0"/>
              <a:t>утверждённым решением Совета депутатов</a:t>
            </a:r>
          </a:p>
          <a:p>
            <a:r>
              <a:rPr lang="ru-RU" altLang="ru-RU" sz="1600" kern="0" dirty="0" smtClean="0"/>
              <a:t> сельского поселения Светлый от 26.06.2015 г. № 97.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097280"/>
            <a:ext cx="4320480" cy="3712464"/>
          </a:xfrm>
        </p:spPr>
        <p:txBody>
          <a:bodyPr>
            <a:normAutofit fontScale="40000" lnSpcReduction="20000"/>
          </a:bodyPr>
          <a:lstStyle/>
          <a:p>
            <a:endParaRPr lang="ru-RU" b="1" i="1" u="sng" dirty="0" smtClean="0"/>
          </a:p>
          <a:p>
            <a:endParaRPr lang="ru-RU" b="1" i="1" u="sng" dirty="0"/>
          </a:p>
          <a:p>
            <a:pPr algn="ctr"/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 поступающие в бюджет поселения денежные средства.</a:t>
            </a:r>
          </a:p>
          <a:p>
            <a:pPr algn="ctr"/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   бюджета сельского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Березовского района,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поселения денежные средства.</a:t>
            </a:r>
          </a:p>
          <a:p>
            <a:pPr algn="ctr"/>
            <a:r>
              <a:rPr lang="x-none" b="1" i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x-none" b="1" i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x-none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</a:t>
            </a:r>
            <a:r>
              <a:rPr lang="x-none" sz="1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755650" y="2133600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971550" y="4005263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63938" y="4941888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27763" y="2276475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19475" y="1557338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41947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6084888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419475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604250" y="32845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700338" y="177323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227763" y="191611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15106" y="368062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544" y="1340768"/>
            <a:ext cx="7974632" cy="273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бюджета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/>
              <a:t>ПРИНЦИП разграничения</a:t>
            </a:r>
            <a:r>
              <a:rPr lang="ru-RU" altLang="ru-RU" dirty="0"/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0671" y="4149080"/>
            <a:ext cx="76327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доходов </a:t>
            </a:r>
            <a:r>
              <a:rPr lang="ru-RU" altLang="ru-RU" sz="1600" dirty="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расходов</a:t>
            </a:r>
            <a:r>
              <a:rPr lang="ru-RU" altLang="ru-RU" sz="1600" dirty="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/>
              <a:t>акцизы;</a:t>
            </a:r>
          </a:p>
          <a:p>
            <a:r>
              <a:rPr lang="ru-RU" altLang="ru-RU" sz="1400" dirty="0" smtClean="0"/>
              <a:t>-налоги на имущество;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 smtClean="0"/>
              <a:t>-</a:t>
            </a:r>
            <a:r>
              <a:rPr lang="ru-RU" altLang="ru-RU" sz="1400" dirty="0"/>
              <a:t>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 smtClean="0"/>
              <a:t>-</a:t>
            </a:r>
            <a:r>
              <a:rPr lang="ru-RU" altLang="ru-RU" sz="1400" dirty="0"/>
              <a:t>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неналоговые доходы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2469</TotalTime>
  <Words>2046</Words>
  <Application>Microsoft Office PowerPoint</Application>
  <PresentationFormat>Экран (4:3)</PresentationFormat>
  <Paragraphs>639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Углы</vt:lpstr>
      <vt:lpstr>Презентация PowerPoint</vt:lpstr>
      <vt:lpstr> Уважаемые жители сельского поселения светлый!</vt:lpstr>
      <vt:lpstr>Презентация PowerPoint</vt:lpstr>
      <vt:lpstr>Презентация PowerPoint</vt:lpstr>
      <vt:lpstr>Презентация PowerPoint</vt:lpstr>
      <vt:lpstr>    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Economist</cp:lastModifiedBy>
  <cp:revision>172</cp:revision>
  <cp:lastPrinted>2017-05-19T06:51:19Z</cp:lastPrinted>
  <dcterms:created xsi:type="dcterms:W3CDTF">2014-05-12T16:47:43Z</dcterms:created>
  <dcterms:modified xsi:type="dcterms:W3CDTF">2018-03-30T07:36:39Z</dcterms:modified>
</cp:coreProperties>
</file>