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256" r:id="rId2"/>
    <p:sldId id="257" r:id="rId3"/>
    <p:sldId id="304" r:id="rId4"/>
    <p:sldId id="260" r:id="rId5"/>
    <p:sldId id="262" r:id="rId6"/>
    <p:sldId id="305" r:id="rId7"/>
    <p:sldId id="306" r:id="rId8"/>
    <p:sldId id="267" r:id="rId9"/>
    <p:sldId id="268" r:id="rId10"/>
    <p:sldId id="271" r:id="rId11"/>
    <p:sldId id="307" r:id="rId12"/>
    <p:sldId id="272" r:id="rId13"/>
    <p:sldId id="308" r:id="rId14"/>
    <p:sldId id="288" r:id="rId15"/>
    <p:sldId id="274" r:id="rId16"/>
    <p:sldId id="311" r:id="rId17"/>
    <p:sldId id="310" r:id="rId18"/>
    <p:sldId id="309" r:id="rId19"/>
    <p:sldId id="279" r:id="rId20"/>
    <p:sldId id="275" r:id="rId21"/>
    <p:sldId id="277" r:id="rId22"/>
    <p:sldId id="291" r:id="rId23"/>
    <p:sldId id="292" r:id="rId24"/>
    <p:sldId id="293" r:id="rId25"/>
    <p:sldId id="295" r:id="rId26"/>
    <p:sldId id="296" r:id="rId27"/>
    <p:sldId id="297" r:id="rId28"/>
    <p:sldId id="298" r:id="rId29"/>
    <p:sldId id="300" r:id="rId30"/>
    <p:sldId id="282" r:id="rId31"/>
    <p:sldId id="312" r:id="rId32"/>
    <p:sldId id="283" r:id="rId3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00" autoAdjust="0"/>
  </p:normalViewPr>
  <p:slideViewPr>
    <p:cSldViewPr>
      <p:cViewPr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'12'!$A$2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'12'!$B$1:$E$1</c:f>
              <c:strCache>
                <c:ptCount val="4"/>
                <c:pt idx="0">
                  <c:v>2019 год          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'12'!$B$2:$E$2</c:f>
              <c:numCache>
                <c:formatCode>0.0</c:formatCode>
                <c:ptCount val="4"/>
                <c:pt idx="0">
                  <c:v>20571.400000000001</c:v>
                </c:pt>
                <c:pt idx="1">
                  <c:v>20388.7</c:v>
                </c:pt>
                <c:pt idx="2">
                  <c:v>20675</c:v>
                </c:pt>
                <c:pt idx="3">
                  <c:v>21010.3</c:v>
                </c:pt>
              </c:numCache>
            </c:numRef>
          </c:val>
        </c:ser>
        <c:ser>
          <c:idx val="1"/>
          <c:order val="1"/>
          <c:tx>
            <c:strRef>
              <c:f>'12'!$A$3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'12'!$B$1:$E$1</c:f>
              <c:strCache>
                <c:ptCount val="4"/>
                <c:pt idx="0">
                  <c:v>2019 год          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'12'!$B$3:$E$3</c:f>
              <c:numCache>
                <c:formatCode>0.0</c:formatCode>
                <c:ptCount val="4"/>
                <c:pt idx="0">
                  <c:v>2137.1</c:v>
                </c:pt>
                <c:pt idx="1">
                  <c:v>1732.6</c:v>
                </c:pt>
                <c:pt idx="2">
                  <c:v>1732.6</c:v>
                </c:pt>
                <c:pt idx="3">
                  <c:v>1732.6</c:v>
                </c:pt>
              </c:numCache>
            </c:numRef>
          </c:val>
        </c:ser>
        <c:ser>
          <c:idx val="2"/>
          <c:order val="2"/>
          <c:tx>
            <c:strRef>
              <c:f>'12'!$A$4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'12'!$B$1:$E$1</c:f>
              <c:strCache>
                <c:ptCount val="4"/>
                <c:pt idx="0">
                  <c:v>2019 год          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'12'!$B$4:$E$4</c:f>
              <c:numCache>
                <c:formatCode>0.0</c:formatCode>
                <c:ptCount val="4"/>
                <c:pt idx="0">
                  <c:v>9675.6</c:v>
                </c:pt>
                <c:pt idx="1">
                  <c:v>13201.7</c:v>
                </c:pt>
                <c:pt idx="2">
                  <c:v>13000.4</c:v>
                </c:pt>
                <c:pt idx="3">
                  <c:v>12705.6</c:v>
                </c:pt>
              </c:numCache>
            </c:numRef>
          </c:val>
        </c:ser>
        <c:ser>
          <c:idx val="3"/>
          <c:order val="3"/>
          <c:tx>
            <c:strRef>
              <c:f>'12'!$A$5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cat>
            <c:strRef>
              <c:f>'12'!$B$1:$E$1</c:f>
              <c:strCache>
                <c:ptCount val="4"/>
                <c:pt idx="0">
                  <c:v>2019 год          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'12'!$B$5:$E$5</c:f>
              <c:numCache>
                <c:formatCode>0.0</c:formatCode>
                <c:ptCount val="4"/>
                <c:pt idx="0">
                  <c:v>32384.1</c:v>
                </c:pt>
                <c:pt idx="1">
                  <c:v>35323</c:v>
                </c:pt>
                <c:pt idx="2">
                  <c:v>35408</c:v>
                </c:pt>
                <c:pt idx="3">
                  <c:v>35448.5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29760"/>
        <c:axId val="31478272"/>
      </c:barChart>
      <c:catAx>
        <c:axId val="3582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31478272"/>
        <c:crosses val="autoZero"/>
        <c:auto val="1"/>
        <c:lblAlgn val="ctr"/>
        <c:lblOffset val="100"/>
        <c:noMultiLvlLbl val="0"/>
      </c:catAx>
      <c:valAx>
        <c:axId val="314782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5829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Лист2!$C$26:$C$28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Лист2!$D$26:$D$28</c:f>
              <c:numCache>
                <c:formatCode>General</c:formatCode>
                <c:ptCount val="3"/>
                <c:pt idx="0">
                  <c:v>57.720748520793819</c:v>
                </c:pt>
                <c:pt idx="1">
                  <c:v>4.9050193924638341</c:v>
                </c:pt>
                <c:pt idx="2">
                  <c:v>37.374232086742346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'19'!$A$4</c:f>
              <c:strCache>
                <c:ptCount val="1"/>
                <c:pt idx="0">
                  <c:v>МКУ СДК "Пилигрим"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'19'!$B$3:$E$3</c:f>
              <c:strCache>
                <c:ptCount val="4"/>
                <c:pt idx="0">
                  <c:v>2019 факт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'19'!$B$4:$E$4</c:f>
              <c:numCache>
                <c:formatCode>0.0</c:formatCode>
                <c:ptCount val="4"/>
                <c:pt idx="0">
                  <c:v>4838.8999999999996</c:v>
                </c:pt>
                <c:pt idx="1">
                  <c:v>5233</c:v>
                </c:pt>
                <c:pt idx="2">
                  <c:v>5233</c:v>
                </c:pt>
                <c:pt idx="3">
                  <c:v>5233</c:v>
                </c:pt>
              </c:numCache>
            </c:numRef>
          </c:val>
        </c:ser>
        <c:ser>
          <c:idx val="1"/>
          <c:order val="1"/>
          <c:tx>
            <c:strRef>
              <c:f>'19'!$A$5</c:f>
              <c:strCache>
                <c:ptCount val="1"/>
                <c:pt idx="0">
                  <c:v>МКУ "Хозяйственно эксплуатационная служба администрации сельского поселения Светлый"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'19'!$B$3:$E$3</c:f>
              <c:strCache>
                <c:ptCount val="4"/>
                <c:pt idx="0">
                  <c:v>2019 факт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'19'!$B$5:$E$5</c:f>
              <c:numCache>
                <c:formatCode>0.0</c:formatCode>
                <c:ptCount val="4"/>
                <c:pt idx="0">
                  <c:v>2459</c:v>
                </c:pt>
                <c:pt idx="1">
                  <c:v>2595</c:v>
                </c:pt>
                <c:pt idx="2">
                  <c:v>2595</c:v>
                </c:pt>
                <c:pt idx="3">
                  <c:v>2595</c:v>
                </c:pt>
              </c:numCache>
            </c:numRef>
          </c:val>
        </c:ser>
        <c:ser>
          <c:idx val="2"/>
          <c:order val="2"/>
          <c:tx>
            <c:strRef>
              <c:f>'19'!$A$6</c:f>
              <c:strCache>
                <c:ptCount val="1"/>
                <c:pt idx="0">
                  <c:v>Администрация сельского поселения Светлый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'19'!$B$3:$E$3</c:f>
              <c:strCache>
                <c:ptCount val="4"/>
                <c:pt idx="0">
                  <c:v>2019 факт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'19'!$B$6:$E$6</c:f>
              <c:numCache>
                <c:formatCode>0.0</c:formatCode>
                <c:ptCount val="4"/>
                <c:pt idx="0">
                  <c:v>9383</c:v>
                </c:pt>
                <c:pt idx="1">
                  <c:v>10305.200000000001</c:v>
                </c:pt>
                <c:pt idx="2">
                  <c:v>10320.200000000001</c:v>
                </c:pt>
                <c:pt idx="3">
                  <c:v>10320.200000000001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8321152"/>
        <c:axId val="161326208"/>
        <c:axId val="0"/>
      </c:bar3DChart>
      <c:catAx>
        <c:axId val="158321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1326208"/>
        <c:crosses val="autoZero"/>
        <c:auto val="1"/>
        <c:lblAlgn val="ctr"/>
        <c:lblOffset val="100"/>
        <c:noMultiLvlLbl val="0"/>
      </c:catAx>
      <c:valAx>
        <c:axId val="1613262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832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19575678040243"/>
          <c:y val="3.5117745698454376E-2"/>
          <c:w val="0.32713757655293091"/>
          <c:h val="0.957542286380869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'12 (2)'!$A$17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'12 (2)'!$B$16:$D$16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'12 (2)'!$B$17:$D$17</c:f>
              <c:numCache>
                <c:formatCode>General</c:formatCode>
                <c:ptCount val="3"/>
                <c:pt idx="0">
                  <c:v>502.2</c:v>
                </c:pt>
                <c:pt idx="1">
                  <c:v>1258.4000000000001</c:v>
                </c:pt>
                <c:pt idx="2">
                  <c:v>2051.9</c:v>
                </c:pt>
              </c:numCache>
            </c:numRef>
          </c:val>
        </c:ser>
        <c:ser>
          <c:idx val="1"/>
          <c:order val="1"/>
          <c:tx>
            <c:strRef>
              <c:f>'12 (2)'!$A$18</c:f>
              <c:strCache>
                <c:ptCount val="1"/>
                <c:pt idx="0">
                  <c:v>Программные расходы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'12 (2)'!$B$16:$D$16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'12 (2)'!$B$18:$D$18</c:f>
              <c:numCache>
                <c:formatCode>General</c:formatCode>
                <c:ptCount val="3"/>
                <c:pt idx="0">
                  <c:v>36372.300000000003</c:v>
                </c:pt>
                <c:pt idx="1">
                  <c:v>35092.299999999996</c:v>
                </c:pt>
                <c:pt idx="2">
                  <c:v>35518.9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317952"/>
        <c:axId val="35043520"/>
        <c:axId val="0"/>
      </c:bar3DChart>
      <c:catAx>
        <c:axId val="11231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43520"/>
        <c:crosses val="autoZero"/>
        <c:auto val="1"/>
        <c:lblAlgn val="ctr"/>
        <c:lblOffset val="100"/>
        <c:noMultiLvlLbl val="0"/>
      </c:catAx>
      <c:valAx>
        <c:axId val="3504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317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32332"/>
          </a:xfrm>
        </p:spPr>
        <p:txBody>
          <a:bodyPr>
            <a:normAutofit/>
          </a:bodyPr>
          <a:lstStyle/>
          <a:p>
            <a:pPr algn="ctr"/>
            <a:r>
              <a:rPr lang="x-none" b="1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x-none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x-none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r>
              <a:rPr lang="x-none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x-none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от 25.12.2019г. №70 </a:t>
            </a:r>
            <a:r>
              <a:rPr lang="x-none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x-none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x-none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светлый</a:t>
            </a:r>
            <a:r>
              <a:rPr lang="x-none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x-none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x-none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x-none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x-none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x-none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и </a:t>
            </a:r>
            <a:r>
              <a:rPr lang="x-none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x-none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x-none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459" y="260648"/>
            <a:ext cx="8660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граждан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s://premier.region35.ru/sites/default/files/news_image/full_8dwshp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84784"/>
            <a:ext cx="5309195" cy="37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средства,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одним бюджетом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Российской Федерации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бюджетной системы 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дар, пожертвование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конкретной цели их использования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alt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713372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сельского поселения Светлый на 2020-2022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62013"/>
              </p:ext>
            </p:extLst>
          </p:nvPr>
        </p:nvGraphicFramePr>
        <p:xfrm>
          <a:off x="983458" y="1420813"/>
          <a:ext cx="7340600" cy="1743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00"/>
                <a:gridCol w="1028700"/>
                <a:gridCol w="1028700"/>
                <a:gridCol w="1028700"/>
                <a:gridCol w="1028700"/>
              </a:tblGrid>
              <a:tr h="647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Наименование вида дохода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           2019 год           (решение № 69  от 16.12.2019)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2020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2021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2022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Налоговые доходы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20571,4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20388,7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20675,0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21010,3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Неналоговые доходы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2137,1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1732,6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1732,6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1732,6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Безвозмездные поступления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9675,6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13201,7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13000,4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12705,6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32384,1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35323,0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35408,0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35448,5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087411"/>
              </p:ext>
            </p:extLst>
          </p:nvPr>
        </p:nvGraphicFramePr>
        <p:xfrm>
          <a:off x="1547664" y="3212976"/>
          <a:ext cx="56166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29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5715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планируемых доходов бюджета сельского поселения Светлый на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92279" y="831850"/>
            <a:ext cx="1584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21290"/>
              </p:ext>
            </p:extLst>
          </p:nvPr>
        </p:nvGraphicFramePr>
        <p:xfrm>
          <a:off x="395538" y="1161044"/>
          <a:ext cx="8281065" cy="3924141"/>
        </p:xfrm>
        <a:graphic>
          <a:graphicData uri="http://schemas.openxmlformats.org/drawingml/2006/table">
            <a:tbl>
              <a:tblPr/>
              <a:tblGrid>
                <a:gridCol w="3655111"/>
                <a:gridCol w="1111109"/>
                <a:gridCol w="1270625"/>
                <a:gridCol w="1122110"/>
                <a:gridCol w="1122110"/>
              </a:tblGrid>
              <a:tr h="1732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(Вид налога)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     на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 год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 год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 год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 год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доходы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20571,4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20 388,7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20 675,0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21 010,3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2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1944,2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1 986,4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2 093,7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2 248,2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ПРИБЫЛЬ, ДОХОДЫ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17621,2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17 889,4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18 078,4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18 259,2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ИМУЩЕСТВО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973,0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462,9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462,9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462,9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ГОСУДАРСТВЕННАЯ ПОШЛИНА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Неналоговые доходы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2137,1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1 732,6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1 732,6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1 732,6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31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2027,2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1 719,2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1 719,2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1 719,2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ДОХОДЫ ОТ ОКАЗАНИЯ ПЛАТНЫХ УСЛУГ (РАБОТ) И КОМПЕНСАЦИИ ЗАТРАТ ГОСУДАРСТВА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АДМИНИСТРАТИВНЫЕ ПЛАТЕЖИ И СБОРЫ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9675,6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13 201,7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13 000,4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12 705,6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91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6424,0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7 718,9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7 523,8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7 215,9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508,9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447,5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451,6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464,7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2742,7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5 025,0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5 025,0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безвозмездные поступления в бюджеты сельских поселений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 доходов: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32 384,1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35 323,0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35 408,0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35 448,5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87989"/>
              </p:ext>
            </p:extLst>
          </p:nvPr>
        </p:nvGraphicFramePr>
        <p:xfrm>
          <a:off x="611559" y="548676"/>
          <a:ext cx="8064898" cy="4464502"/>
        </p:xfrm>
        <a:graphic>
          <a:graphicData uri="http://schemas.openxmlformats.org/drawingml/2006/table">
            <a:tbl>
              <a:tblPr/>
              <a:tblGrid>
                <a:gridCol w="4027902"/>
                <a:gridCol w="1224434"/>
                <a:gridCol w="1406281"/>
                <a:gridCol w="1406281"/>
              </a:tblGrid>
              <a:tr h="186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(Вид налога)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89" marR="7489" marT="7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89" marR="7489" marT="7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 год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 год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динамика роста/снижения дохода 2019/2020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доходы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20571,4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20 388,7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99,1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1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1944,2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1 986,4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102,2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ПРИБЫЛЬ, ДОХОДЫ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17621,2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17 889,4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101,5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ИМУЩЕСТВО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973,0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462,9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47,6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ГОСУДАРСТВЕННАЯ ПОШЛИНА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121,2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Неналоговые доходы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2137,1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1 732,6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81,1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89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2027,2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1 719,2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84,8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69,6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ДОХОДЫ ОТ ОКАЗАНИЯ ПЛАТНЫХ УСЛУГ (РАБОТ) И КОМПЕНСАЦИИ ЗАТРАТ ГОСУДАРСТВА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28,5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АДМИНИСТРАТИВНЫЕ ПЛАТЕЖИ И СБОРЫ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113,6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9675,6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13 201,7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136,4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9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6424,0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7 718,9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120,2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508,9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447,5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87,9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2742,7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безвозмездные поступления в бюджеты сельских поселений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 доходов: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32 384,1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35 323,0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109,1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20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11545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доходов  сельского поселения Светлый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налоговых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57,7%, неналоговых – 4,9%, удельный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 безвозмездных перечислений составляет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37,4 %.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доходов изменений не произошло.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ПОСЕЛЕНИЯ В 2020 ГОДУ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29413"/>
              </p:ext>
            </p:extLst>
          </p:nvPr>
        </p:nvGraphicFramePr>
        <p:xfrm>
          <a:off x="2358008" y="23630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2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Наибольшую долю в налоговых доходах </a:t>
            </a:r>
            <a:r>
              <a:rPr lang="ru-RU" dirty="0" smtClean="0">
                <a:solidFill>
                  <a:srgbClr val="FF0000"/>
                </a:solidFill>
              </a:rPr>
              <a:t>сельского поселения Светлый занимает </a:t>
            </a:r>
            <a:r>
              <a:rPr lang="ru-RU" dirty="0">
                <a:solidFill>
                  <a:srgbClr val="FF0000"/>
                </a:solidFill>
              </a:rPr>
              <a:t>НДФЛ, </a:t>
            </a:r>
            <a:r>
              <a:rPr lang="ru-RU" dirty="0" smtClean="0">
                <a:solidFill>
                  <a:srgbClr val="FF0000"/>
                </a:solidFill>
              </a:rPr>
              <a:t>более 87,7% или 50,7 % от общей суммы доходов поселения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11680"/>
              </p:ext>
            </p:extLst>
          </p:nvPr>
        </p:nvGraphicFramePr>
        <p:xfrm>
          <a:off x="683567" y="980728"/>
          <a:ext cx="7848872" cy="1847850"/>
        </p:xfrm>
        <a:graphic>
          <a:graphicData uri="http://schemas.openxmlformats.org/drawingml/2006/table">
            <a:tbl>
              <a:tblPr/>
              <a:tblGrid>
                <a:gridCol w="2616290"/>
                <a:gridCol w="872097"/>
                <a:gridCol w="872097"/>
                <a:gridCol w="872097"/>
                <a:gridCol w="872097"/>
                <a:gridCol w="872097"/>
                <a:gridCol w="872097"/>
              </a:tblGrid>
              <a:tr h="5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 факт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 факт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  факт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доходов. В отношении которых исчисление и уплата налога осуществляется в соответствии со статьями 227, 227.1 и 228 Налогового кодекса Российской Федерации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16679,7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17889,4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18078,4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18259,2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5556" y="3140968"/>
            <a:ext cx="7992888" cy="18002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налогоплательщиками НДФЛ являются ООО «Газпром трансгаз Югорск», </a:t>
            </a:r>
            <a:r>
              <a:rPr lang="ru-RU" altLang="ru-RU" sz="2400" b="1" kern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Пунгинская</a:t>
            </a:r>
            <a:r>
              <a:rPr lang="ru-RU" altLang="ru-RU" sz="2400" b="1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автоколонна №7 Югорского УТТ и СТ, Пунгинское отделение охраны </a:t>
            </a:r>
            <a:r>
              <a:rPr lang="ru-RU" sz="2400" dirty="0" smtClean="0">
                <a:solidFill>
                  <a:srgbClr val="FF0000"/>
                </a:solidFill>
              </a:rPr>
              <a:t>ОАО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Гапром</a:t>
            </a:r>
            <a:r>
              <a:rPr lang="ru-RU" sz="2400" dirty="0">
                <a:solidFill>
                  <a:srgbClr val="FF0000"/>
                </a:solidFill>
              </a:rPr>
              <a:t>» Южно-Уральское межрегиональное управление охраны ОАО «Газпром»</a:t>
            </a:r>
            <a:endParaRPr lang="ru-RU" altLang="ru-RU" sz="2400" b="1" kern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1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cf.ppt-online.org/files/slide/x/xyRiQX5KTVOoBb24SCUmP30l9c6hAvLGupMInZ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7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393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КОЛИЧЕСТВО УЧРЕЖДЕНИЙ, ФИНАНСИРУЕМЫХ С БЮДЖЕТА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s://static.sakh.com/info/p/photos/97/97612/f5461964baba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9" y="740265"/>
            <a:ext cx="3142878" cy="20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bs.twimg.com/media/DwdZPyiWsAAwulU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50" y="692696"/>
            <a:ext cx="31285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avatars.mds.yandex.net/get-altay/788991/2a000001639fc9b6ad5e3345d43b4420f97c/X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9" y="3429000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4089" y="2838136"/>
            <a:ext cx="3142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СДК «Пилигрим» (спорт)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1250" y="2826933"/>
            <a:ext cx="3142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СДК «Пилигрим» (библиотека)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5610" y="5589240"/>
            <a:ext cx="3142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Администрация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6" name="Picture 8" descr="http://vestipmr.info/sites/default/files/styles/article_image_full_node/public/field/image/img_7415.jpg?itok=nP8PT1H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29" y="3429000"/>
            <a:ext cx="3415771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68499" y="5589240"/>
            <a:ext cx="3142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МКУ «Хозяйственно-эксплуатационная служба администрации с/п Светлый»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1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47690"/>
              </p:ext>
            </p:extLst>
          </p:nvPr>
        </p:nvGraphicFramePr>
        <p:xfrm>
          <a:off x="539550" y="764711"/>
          <a:ext cx="8280921" cy="563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3901"/>
                <a:gridCol w="692481"/>
                <a:gridCol w="692481"/>
                <a:gridCol w="721334"/>
                <a:gridCol w="706908"/>
                <a:gridCol w="706908"/>
                <a:gridCol w="706908"/>
              </a:tblGrid>
              <a:tr h="291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2019 год факт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2020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2021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18743,7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18811,9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19698,9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20107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1825,8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29836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945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5695,9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юстиции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20107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945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2797,9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42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  <a:tr h="1297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29317,3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36874,5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36350,7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37570,8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Расходы бюджета </a:t>
            </a:r>
            <a:r>
              <a:rPr lang="ru-RU" dirty="0" smtClean="0">
                <a:solidFill>
                  <a:srgbClr val="FF0000"/>
                </a:solidFill>
              </a:rPr>
              <a:t>поселения по </a:t>
            </a:r>
            <a:r>
              <a:rPr lang="ru-RU" dirty="0">
                <a:solidFill>
                  <a:srgbClr val="FF0000"/>
                </a:solidFill>
              </a:rPr>
              <a:t>разделам бюджетной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классификации расходов бюджетов </a:t>
            </a:r>
            <a:r>
              <a:rPr lang="ru-RU" dirty="0" smtClean="0">
                <a:solidFill>
                  <a:srgbClr val="FF0000"/>
                </a:solidFill>
              </a:rPr>
              <a:t>(в тыс.руб.)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6201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962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оплату труда (в муниципальных учреждениях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органах местного самоуправления)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48328"/>
              </p:ext>
            </p:extLst>
          </p:nvPr>
        </p:nvGraphicFramePr>
        <p:xfrm>
          <a:off x="611560" y="1340768"/>
          <a:ext cx="77768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  <a:effectLst/>
              </a:rPr>
            </a:b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Уважаемые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сельского поселения светлый!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56792"/>
            <a:ext cx="8069520" cy="35283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на 2020-2022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Формирование и реализация муниципальных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3842" y="98072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</a:t>
            </a:r>
            <a:r>
              <a:rPr lang="ru-RU" b="1" dirty="0" smtClean="0">
                <a:solidFill>
                  <a:srgbClr val="00B050"/>
                </a:solidFill>
              </a:rPr>
              <a:t>униципальные программы сельского поселения Светлый разрабатываются в соответствии с постановлением администрации сельского </a:t>
            </a:r>
            <a:r>
              <a:rPr lang="ru-RU" b="1" dirty="0">
                <a:solidFill>
                  <a:srgbClr val="00B050"/>
                </a:solidFill>
              </a:rPr>
              <a:t>поселения </a:t>
            </a:r>
            <a:r>
              <a:rPr lang="ru-RU" b="1" dirty="0" smtClean="0">
                <a:solidFill>
                  <a:srgbClr val="00B050"/>
                </a:solidFill>
              </a:rPr>
              <a:t>Светлый №104 от 20.11.2013 «Об </a:t>
            </a:r>
            <a:r>
              <a:rPr lang="ru-RU" b="1" dirty="0">
                <a:solidFill>
                  <a:srgbClr val="00B050"/>
                </a:solidFill>
              </a:rPr>
              <a:t>утверждении порядков разработки, утверждения и реализации муниципальных и ведомственных целевых программ сельского поселения Светлый, порядка проведения  и критериев ежегодной оценки эффективности реализации муниципальной программы сельского поселения </a:t>
            </a:r>
            <a:r>
              <a:rPr lang="ru-RU" b="1" dirty="0" smtClean="0">
                <a:solidFill>
                  <a:srgbClr val="00B050"/>
                </a:solidFill>
              </a:rPr>
              <a:t>Светлый»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ozersk74.com/uploads/posts/2019-06/1560417265_municipalprogram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9052"/>
            <a:ext cx="3945100" cy="32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муниципальных программ сельского поселения Светлый на 2020-2022 гг.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85171"/>
              </p:ext>
            </p:extLst>
          </p:nvPr>
        </p:nvGraphicFramePr>
        <p:xfrm>
          <a:off x="539551" y="692697"/>
          <a:ext cx="8280921" cy="3078005"/>
        </p:xfrm>
        <a:graphic>
          <a:graphicData uri="http://schemas.openxmlformats.org/drawingml/2006/table">
            <a:tbl>
              <a:tblPr/>
              <a:tblGrid>
                <a:gridCol w="6048673"/>
                <a:gridCol w="720080"/>
                <a:gridCol w="792088"/>
                <a:gridCol w="720080"/>
              </a:tblGrid>
              <a:tr h="101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от чрезвычайных ситуаций, обеспечение пожарной безопасности в сельском поселении Светлый на 2016-2022 годы»</a:t>
                      </a:r>
                    </a:p>
                  </a:txBody>
                  <a:tcPr marL="5576" marR="5576" marT="55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"Совершенствование муниципального управления сельского поселения Светлый на 2016 -2022 годы"</a:t>
                      </a:r>
                    </a:p>
                  </a:txBody>
                  <a:tcPr marL="5576" marR="5576" marT="55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17 476,1 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17 326,5 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17 397,4 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спорта, культуры  и библиотечного дела в сельском поселении Светлый на 2019-2022 годы»</a:t>
                      </a:r>
                    </a:p>
                  </a:txBody>
                  <a:tcPr marL="5576" marR="5576" marT="55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8 227,4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8 138,2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8 270,2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 имуществом в  сельском поселении Светлый на 2016-2022 годы»</a:t>
                      </a:r>
                    </a:p>
                  </a:txBody>
                  <a:tcPr marL="5576" marR="5576" marT="55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1 660,8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1 138,5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1 195,1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территории сельского поселения Светлый на 2016-2022 годы"</a:t>
                      </a:r>
                    </a:p>
                  </a:txBody>
                  <a:tcPr marL="5576" marR="5576" marT="55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544,0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прав и законных интересов населения  сельского поселения Светлый  в отдельных сферах жизнедеятельности в 2016-2022 годах»</a:t>
                      </a:r>
                    </a:p>
                  </a:txBody>
                  <a:tcPr marL="5576" marR="5576" marT="55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39,9 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 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 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жилищно-коммунального комплекса и повышения энергетической эффективности в сельском поселении Светлый в 2016-2022 годах»</a:t>
                      </a:r>
                    </a:p>
                  </a:txBody>
                  <a:tcPr marL="5576" marR="5576" marT="55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6 080,3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5 843,2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5 855,8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и содержание дорожно-транспортной системы на территории сельского поселения Светлый  2017-2022 годы»</a:t>
                      </a:r>
                    </a:p>
                  </a:txBody>
                  <a:tcPr marL="5576" marR="5576" marT="55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2 043,8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2 151,1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2 305,6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сельского поселения Светлый на 2016-2022 годы"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298,0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502,2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1258,4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2051,9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79760"/>
              </p:ext>
            </p:extLst>
          </p:nvPr>
        </p:nvGraphicFramePr>
        <p:xfrm>
          <a:off x="2051720" y="3861048"/>
          <a:ext cx="59046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в сельском поселении Светлый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51344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«Организация и обеспечение мероприятий в сфере гражданской обороны, защиты населения и территории от чрезвычайных ситуаций»: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обеспечения безопасности граждан в местах массового пребывания, управление резервным фондом.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«Укрепление пожарной безопасности»: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необходимых условий укрепления пожарной безопасности на территории сельского поселения Светлый, защиты жизни, здоровья и имущества от пожаров.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«Организация и обеспечение мероприятий в сфере гражданской обороны, защиты населения и территории от чрезвычайных ситуаций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грамотности населения в сфере гражданской обороны и чрезвычайных ситуаций, организация мероприятий по устранению последствий чрезвычайных ситуаций.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«Укрепление пожарной безопасности»: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соблюдению населением правил пожарной безопасности, обучение населения способам защиты и действиям при пожаре, снижение материального ущерба от возможного пожара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в себя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Подпрограмма 1 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мероприятий в сфере гражданской обороны, защиты населения и территории  от чрезвычайных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и обучение населения в области гражданской обороны и чрезвычайных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и обучение населения в области пожарной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9"/>
            <a:ext cx="748883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управления сельского поселения Светлый на 2016 -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годы»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обеспечение эффективности и результативности деятельности органов местного самоуправления и подведомственных учреждений в сельском поселении Светлый, на создание профессиональной, ориентированной на интересы населения, открытой деятельности органов местного самоуправления  и подведомственных учреждений;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населения о деятельности органов местного самоуправления, обеспечение предоставления  гражданам и организациям услуг с использованием современных информационно-коммуникационных технологий    и создание условий для выполнения своих служебных обязанностей сотрудникам органов местного самоуправления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деятельности администрации сельского поселения Светлый и подведомственного учреждения МКУ «ХЭС»;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профессионального уровня управленческих кадров администрации сельского поселения Светлый;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потребности населения сельского поселения Светлый в информированности о важнейших общественно-политических, социально-культурных событиях в сельском поселении Светлый о деятельности органов местного самоуправления, о социально-экономическом развитии сельского поселения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полномочий и функций администрации сельском поселении Светлый и подведомственных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деятельности органов местного самоуправления в информационной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спорта, культуры  и библиотечного дела в сельском поселении Светлый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условий для укрепления здоровья населения сельского поселения Светлый, развитие инфраструктуры спорта, популяризация физической культуры и спорта, приобщение населения к регулярным занятиям физической культурой и спортом.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Сохранение и популяризация культурного наследия сельского поселения Светлый, привлечение внимания общества к его изучению, повышение качества культурных услуг, предоставляемых в области библиотечного дела.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выполнения функций МКУ СДК «Пилигрим».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1 «Развитие спорта»: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материально-технической базы спортивного учреждения «Пилигрим» в сельском поселении Светлый.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комплексных спортивно-массовых мероприятий в соответствии с календарным планом.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работы по привлечению к систематическим занятиям физической культуры и спорта  граждан пожилого возраста, ветеранов спорта и  лиц с ограниченными возможностями;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деятельности учреждения.</a:t>
            </a:r>
          </a:p>
          <a:p>
            <a:pPr lvl="0"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2 «Повышение качества культурных услуг, предоставляемых в области библиотечного и архивного дела»: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Обеспечение доступности и качества библиотечных услуг в сельском поселении Светлый.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Обеспечение прав граждан на доступ к культурным ценностям.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информационных и кадровых ресурсов библиотек  сельского поселения Светлый.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Предоставление муниципальных услуг в области библиотечного обслуживания.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 имуществом в  сельском поселении Светлый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управления муниципальным имуществом в сельском поселении Светлый, позволяющий обеспечить оптимальный состав имущества для выполнения полномочий органами местного самоуправления, достоверный учет и контроль использования муниципального имущества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управления муниципальным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Приумножение объектов муниципальной собственности, повышение уровня технической обеспеченности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распоряжение муниципальным имуществом и земельными ресурсами в сельском поселении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прав и законных интересов населения  сельского поселения Светлый  в отдельных сферах жизнедеятельности в 2016-2021 годах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Профилактика правонарушений (а также исполнение переданных государственных полномочий)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2: Формирование здорового образа жизни населения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3: Формирование у населения толерантного поведения к людям других национальностей  и религиозных конфессий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поддержки и правовой грамотности граждан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антинаркотической деятельности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3: 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работы, направленной на  недопущение проявлений экстремизма и терроризма на территории сельского поселения Светлый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Подпрограмма «Профилактика правонарушений»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мероприятий «Создание условий для деятельности  народных дружин»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Подпрограмма «Профилактика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незаконного оборота и потребления  наркотических средств и психотропных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«Профилактические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противодействию и злоупотреблению наркотикам и их незаконному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Подпрограмма «Профилактика экстремизма»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 и профилактика экстремизма в молодежной среде (или гармонизация межнациональных отношений, обеспечение гражданского единства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жилищно-коммунальных услуг;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использования топливо-энергетических ресурсов;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единой политики и нормативно-правового регулирования в жилищно-коммунальной комплексе и энергетике.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качества и надежности поставки коммунальных ресурсов;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безопасных и благоприятных условий проживания граждан;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эффективности управления и содержания общего имущества многоквартирных домов;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энергетической эффективности в бюджетных и жилищных сферах;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Технологические разработки.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1«Создание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обеспечения качественными коммунальными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коммунальной инфраструктуры к осенне-зимнему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«Содействие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капитального ремонта многоквартирных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домов»   -управление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общего имущества многоквартирных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052736"/>
            <a:ext cx="7704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содержание дорожно-транспортной системы на территории сельского поселения Светлый  2017-2021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дорожно-транспортной системы в соответствии с текущими и перспективными потребностями муниципального образования, в целях повышения безопасности жизнедеятельности населения.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единой дорожной сети круглогодичной доступности для населения сельского поселения Светлый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подпрограмму: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«Дорожное хозяйство»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2016-2022 годы»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 территории сельского поселения для удовлетворения потребностей населения в благоприятных условиях проживания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Благоустройство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Отлов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безнадзорных животных на территории сельского поселения Светлый и их содержание.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и местных традиций.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уличным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освещением.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«Мероприятия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территории сельского поселения Светлый уличным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освещением»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80387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5" y="332656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96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115888"/>
            <a:ext cx="8712522" cy="13049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140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поселения на 2020 год и плановый период 2021 и 2022 года сформирован </a:t>
            </a:r>
            <a:r>
              <a:rPr lang="ru-RU" altLang="ru-RU" sz="1400" b="1" u="sng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ДОРОЖНЫЙ ФОНД</a:t>
            </a:r>
            <a:r>
              <a:rPr lang="ru-RU" altLang="ru-RU" sz="140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 внутри населённых пунктов в границах сельского поселения. Объём муниципального дорожного фонда на 2020 год предусмотрен в размере 2043,8 тыс. руб.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3528" y="1196752"/>
            <a:ext cx="4246885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ФОНДА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платы в счет возмещения вреда, причиняемого автомобильным дорогам местного значения транспортными средствами, осуществляющими перевозки тяжеловесных и (или) крупногабаритных грузов, зачисляемой в местный бюджет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в виде иных межбюджетных трансфертов из вышестоящего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взысканий (штрафов) за нарушение правил перевозки крупногабаритных и тяжеловесных грузов по автомобильным дорогам общего пользования местного значения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от физических и юридических лиц, в том числе добровольных пожертвований, на финансовое обеспечение дорожной деятельности в отношении автомобильных дорог общего пользования местного значения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поступающих в местный бюджет от уплаты неустоек (штрафов, пеней), а также от возмещения убытков муниципального заказчика, взысканных в установленном порядке в связи с нарушением исполнителем (подрядчиком) условий муниципального контракта или иных договоров, финансируемых за счет средств дорожного фонда, или в связи с уклонением от заключения таких контрактов или иных договоров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внесенных участником конкурса или аукциона, проводимых в целях заключения муниципального контракта, финансируемого за счет средств дорожного фонда, в качестве обеспечения заявки на участие в таком конкурсе или аукционе в случае уклонения участника конкурса или аукциона от заключения такого контракта и в иных случаях, установленных законодательством Российской Федерации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акцизов на автомобильный и прямогонный  дизельное  моторные масла для дизельных и (или) карбюраторных (</a:t>
            </a:r>
            <a:r>
              <a:rPr lang="ru-RU" alt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транспортного налога с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физических лиц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70413" y="1420813"/>
            <a:ext cx="4465637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just">
              <a:spcBef>
                <a:spcPct val="50000"/>
              </a:spcBef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проектирование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местного значения с твердым покрытием и искусственных сооружений на них (включая проведение необходимых экспертиз);</a:t>
            </a:r>
          </a:p>
          <a:p>
            <a:pPr algn="just">
              <a:spcBef>
                <a:spcPct val="50000"/>
              </a:spcBef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строительство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реконструкция автомобильных дорог общего пользования местного значения и искусственных сооружений на них, подъездных путей и искусственных сооружений на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</a:p>
          <a:p>
            <a:pPr algn="just">
              <a:spcBef>
                <a:spcPct val="50000"/>
              </a:spcBef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капитальный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ремонт, ремонт автомобильных дорог общего пользования местного значения и искусственных сооружений на них, относящихся к муниципальной собственности</a:t>
            </a:r>
          </a:p>
          <a:p>
            <a:pPr algn="just">
              <a:spcBef>
                <a:spcPct val="50000"/>
              </a:spcBef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безопасности объектов дорожного хозяйства</a:t>
            </a:r>
          </a:p>
          <a:p>
            <a:pPr algn="just">
              <a:spcBef>
                <a:spcPct val="50000"/>
              </a:spcBef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осуществление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мероприятий, направленных на улучшение технических характеристик автомобильных дорог общего пользования местного значения и искусственных сооружений на них</a:t>
            </a:r>
          </a:p>
          <a:p>
            <a:pPr algn="just">
              <a:spcBef>
                <a:spcPct val="50000"/>
              </a:spcBef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ремонт дворовых территорий многоквартирных домов, проездов к дворовым территориям многоквартирных домов</a:t>
            </a:r>
          </a:p>
          <a:p>
            <a:pPr algn="just">
              <a:spcBef>
                <a:spcPct val="50000"/>
              </a:spcBef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общего пользования местного значения и искусственных сооружений на них</a:t>
            </a:r>
          </a:p>
        </p:txBody>
      </p:sp>
      <p:pic>
        <p:nvPicPr>
          <p:cNvPr id="9218" name="Picture 2" descr="https://avatars.mds.yandex.net/get-zen_doc/965902/pub_5ac98a5efd96b16a83adacbc_5aca320b7ddde8b69032763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89" y="4944855"/>
            <a:ext cx="421269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поселения на 2020 год и плановый период 2021 и 2022 года сформирован</a:t>
            </a:r>
            <a:r>
              <a:rPr lang="ru-RU" altLang="ru-RU" sz="1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altLang="ru-RU" sz="1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r>
              <a:rPr lang="ru-RU" altLang="ru-RU" sz="1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alt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фонд, формируемый в расходной части 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alt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финансирование непредвиденных расходов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Объём </a:t>
            </a:r>
            <a:r>
              <a:rPr lang="ru-RU" alt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дорожного фонда на 2020 год предусмотрен в размере 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alt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2050" name="Picture 2" descr="https://newsland.com/static/u/content_image_from_text/27122017/6139304-3007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22588"/>
            <a:ext cx="2026231" cy="27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1544" y="1268760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резервного фонда могут использоваться на: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аварийно-восстановительных работ и иных мероприятий, связанных с ликвидацией последствий стихийных бедствий и других чрезвычайных ситуаций, имевших место в текущем финансовом году.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Финансовое обеспечение других непредвиденных расходов, необходимость в которых возникла после принятия бюджета муниципального образования сельское поселение Светлый на соответствующий финансовый год и плановый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107556"/>
            <a:ext cx="4219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резервного фонда используются строго по целевому назначению и не могут быть направлены на иные цели.</a:t>
            </a:r>
            <a:endParaRPr 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687" y="2878057"/>
            <a:ext cx="7812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создается для финансирования непредвиденных расходов, в том числе для финансирования мероприятий на проведение аварийно-восстановительных работ и иных мероприятий, связанных с ликвидацией последствий стихийных бедствий и других чрезвычайных ситуаций, а также на иные мероприятия, предусмотренные порядком</a:t>
            </a:r>
            <a:r>
              <a:rPr lang="ru-RU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21" y="389211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резервного фонда устанавливается решением Совета депутатов о бюджете на соответствующий финансовый год и плановый период и не может превышать 3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решением общего объема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endParaRPr 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77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1430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отдельных вопросах организации и осуществления бюджетного процесса в сельском поселении  Светлый», </a:t>
            </a:r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утверждённым решением Совета депутатов</a:t>
            </a:r>
          </a:p>
          <a:p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Светлый от 27.04.2018 г. № 256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71261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962" y="332656"/>
            <a:ext cx="7961471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/>
              <a:t>регламентируемая нормами права деятельность органов государственной власти, местного самоуправления и участников бюджетного процесса по составлению, рассмотрению и утверждению, исполнению бюджетов и контролю за их </a:t>
            </a:r>
            <a:r>
              <a:rPr lang="ru-RU" sz="1800" dirty="0" smtClean="0"/>
              <a:t>исполнением</a:t>
            </a:r>
            <a:br>
              <a:rPr lang="ru-RU" sz="1800" dirty="0" smtClean="0"/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ngash-admin.ru/cache/0_640x640_DOC_FU_du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32849" cy="59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4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udget.admgur.ru/17/obsh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615700" cy="57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1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разграничения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24773" y="4077072"/>
            <a:ext cx="7632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193113"/>
            <a:ext cx="2305050" cy="19343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 установленных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 РФ: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-налог на доходы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-налоги на имущество;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193113"/>
            <a:ext cx="2663825" cy="237142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Платежи, установленные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законодательством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Федерации: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имущества;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реализации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имущества;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законодательства;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72200" y="3177936"/>
            <a:ext cx="2305050" cy="13311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(межбюджетные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рансферты, дотации, </a:t>
            </a: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субвенции),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(кроме налоговых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199" y="2664784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184843" y="266478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2700988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379931"/>
            <a:ext cx="7772400" cy="1300163"/>
            <a:chOff x="410" y="982"/>
            <a:chExt cx="4236" cy="819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3219" y="610"/>
              <a:ext cx="81" cy="145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5400000" flipH="1" flipV="1">
              <a:off x="2489" y="1337"/>
              <a:ext cx="81" cy="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1759" y="607"/>
              <a:ext cx="81" cy="14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2" y="982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3943</TotalTime>
  <Words>3386</Words>
  <Application>Microsoft Office PowerPoint</Application>
  <PresentationFormat>Экран (4:3)</PresentationFormat>
  <Paragraphs>680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Углы</vt:lpstr>
      <vt:lpstr>Презентация PowerPoint</vt:lpstr>
      <vt:lpstr> Уважаемые жители сельского поселения светлый!</vt:lpstr>
      <vt:lpstr>Презентация PowerPoint</vt:lpstr>
      <vt:lpstr>Презентация PowerPoint</vt:lpstr>
      <vt:lpstr>   Бюджетный процесс – регламентируемая нормами права деятельность органов государственной власти, местного самоуправления и участников бюджетного процесса по составлению, рассмотрению и утверждению, исполнению бюджетов и контролю за их исполнением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Ved_Economist</cp:lastModifiedBy>
  <cp:revision>240</cp:revision>
  <cp:lastPrinted>2017-05-19T06:51:19Z</cp:lastPrinted>
  <dcterms:created xsi:type="dcterms:W3CDTF">2014-05-12T16:47:43Z</dcterms:created>
  <dcterms:modified xsi:type="dcterms:W3CDTF">2020-01-23T07:17:23Z</dcterms:modified>
</cp:coreProperties>
</file>