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7" r:id="rId9"/>
    <p:sldId id="268" r:id="rId10"/>
    <p:sldId id="271" r:id="rId11"/>
    <p:sldId id="270" r:id="rId12"/>
    <p:sldId id="272" r:id="rId13"/>
    <p:sldId id="288" r:id="rId14"/>
    <p:sldId id="274" r:id="rId15"/>
    <p:sldId id="279" r:id="rId16"/>
    <p:sldId id="289" r:id="rId17"/>
    <p:sldId id="303" r:id="rId18"/>
    <p:sldId id="305" r:id="rId19"/>
    <p:sldId id="290" r:id="rId20"/>
    <p:sldId id="275" r:id="rId21"/>
    <p:sldId id="277" r:id="rId22"/>
    <p:sldId id="291" r:id="rId23"/>
    <p:sldId id="292" r:id="rId24"/>
    <p:sldId id="293" r:id="rId25"/>
    <p:sldId id="306" r:id="rId26"/>
    <p:sldId id="295" r:id="rId27"/>
    <p:sldId id="296" r:id="rId28"/>
    <p:sldId id="297" r:id="rId29"/>
    <p:sldId id="298" r:id="rId30"/>
    <p:sldId id="300" r:id="rId31"/>
    <p:sldId id="304" r:id="rId32"/>
    <p:sldId id="282" r:id="rId33"/>
    <p:sldId id="283" r:id="rId34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7600" autoAdjust="0"/>
  </p:normalViewPr>
  <p:slideViewPr>
    <p:cSldViewPr>
      <p:cViewPr>
        <p:scale>
          <a:sx n="154" d="100"/>
          <a:sy n="154" d="100"/>
        </p:scale>
        <p:origin x="-38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A4C79-5ED1-4DAD-90EB-9B8EC6A42A78}" type="datetimeFigureOut">
              <a:rPr lang="ru-RU" smtClean="0"/>
              <a:pPr/>
              <a:t>17.01.2020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418AA-48E1-4AB7-BC54-E2C0A418E3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178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418AA-48E1-4AB7-BC54-E2C0A418E31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8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149080"/>
            <a:ext cx="6400800" cy="123233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x-none" b="1" smtClean="0"/>
              <a:t>  </a:t>
            </a:r>
            <a:r>
              <a:rPr lang="ru-RU" b="1" dirty="0" smtClean="0"/>
              <a:t>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x-none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ешени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x-none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</a:t>
            </a:r>
            <a:r>
              <a:rPr lang="x-none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b="1"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депутатов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x-none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Светлый от 24.12.2018г. №19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x-none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светлый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x-none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</a:t>
            </a:r>
            <a:r>
              <a:rPr lang="x-none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и 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r>
              <a:rPr lang="x-none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 внесением изменений согласно решения совета депутатов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18.10.2019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935" y="1966615"/>
            <a:ext cx="288607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2315" y="908720"/>
            <a:ext cx="7465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Бюджет для граждан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67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82688" y="277813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</a:t>
            </a:r>
            <a:b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межбюджетных отношениях</a:t>
            </a:r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2411413" y="2781300"/>
            <a:ext cx="4248150" cy="2016125"/>
          </a:xfrm>
          <a:prstGeom prst="octagon">
            <a:avLst>
              <a:gd name="adj" fmla="val 2928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средства,</a:t>
            </a:r>
          </a:p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предоставляемые одним бюджетом</a:t>
            </a:r>
          </a:p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системы Российской Федерации</a:t>
            </a:r>
          </a:p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другому бюджету бюджетной системы </a:t>
            </a:r>
          </a:p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</a:p>
        </p:txBody>
      </p:sp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250825" y="2349500"/>
            <a:ext cx="1352550" cy="18097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Document"/>
          <p:cNvSpPr>
            <a:spLocks noEditPoints="1" noChangeArrowheads="1"/>
          </p:cNvSpPr>
          <p:nvPr/>
        </p:nvSpPr>
        <p:spPr bwMode="auto">
          <a:xfrm>
            <a:off x="250825" y="2349500"/>
            <a:ext cx="2017713" cy="2159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just">
              <a:defRPr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лат. "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Dotatio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– дар, пожертвование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без определения конкретной цели их использования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cument"/>
          <p:cNvSpPr>
            <a:spLocks noEditPoints="1" noChangeArrowheads="1"/>
          </p:cNvSpPr>
          <p:nvPr/>
        </p:nvSpPr>
        <p:spPr bwMode="auto">
          <a:xfrm>
            <a:off x="250825" y="4868863"/>
            <a:ext cx="3384550" cy="18383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just"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лат. "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Subvenire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–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приходить на помощь) – предоставляются на финансирование "переданных" другим публично-правовым образованиям полномочий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cument"/>
          <p:cNvSpPr>
            <a:spLocks noEditPoints="1" noChangeArrowheads="1"/>
          </p:cNvSpPr>
          <p:nvPr/>
        </p:nvSpPr>
        <p:spPr bwMode="auto">
          <a:xfrm>
            <a:off x="5508625" y="4868863"/>
            <a:ext cx="3455988" cy="1828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just"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лат. "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Subsidium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– поддержка) – предоставляются на условиях долевого софинансирования расходов других бюджетов</a:t>
            </a:r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6732588" y="2420938"/>
            <a:ext cx="2305050" cy="208756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just"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на определённые цели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49288" y="1409927"/>
            <a:ext cx="7772400" cy="820738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/>
              <a:buChar char="n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>
                  <a:shade val="75000"/>
                </a:schemeClr>
              </a:buClr>
              <a:buSzPct val="85000"/>
              <a:buFont typeface="Wingdings"/>
              <a:buChar char="n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>
                  <a:shade val="50000"/>
                </a:schemeClr>
              </a:buClr>
              <a:buSzPct val="75000"/>
              <a:buFont typeface="Wingdings"/>
              <a:buChar char="n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6">
                  <a:shade val="50000"/>
                </a:schemeClr>
              </a:buClr>
              <a:buSzPct val="75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3">
                  <a:shade val="50000"/>
                </a:schemeClr>
              </a:buClr>
              <a:buSzPct val="70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2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5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5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ru-RU" altLang="ru-RU" sz="1600" b="1" i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отношения</a:t>
            </a:r>
            <a:r>
              <a:rPr lang="ru-RU" altLang="ru-RU" sz="16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>
              <a:lnSpc>
                <a:spcPct val="90000"/>
              </a:lnSpc>
            </a:pPr>
            <a:endParaRPr lang="ru-RU" altLang="ru-RU" sz="1600" kern="0" dirty="0" smtClean="0"/>
          </a:p>
        </p:txBody>
      </p:sp>
    </p:spTree>
    <p:extLst>
      <p:ext uri="{BB962C8B-B14F-4D97-AF65-F5344CB8AC3E}">
        <p14:creationId xmlns:p14="http://schemas.microsoft.com/office/powerpoint/2010/main" val="71860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764704"/>
            <a:ext cx="7488832" cy="540060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бюджета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на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предлагаются в сумме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693,1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 них налоговые и неналоговые запланированы в сумме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23990,4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 Безвозмездные поступления запланированы в сумме 9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702,7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  <a:p>
            <a:pPr algn="just"/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бюджета поселения на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предлагаются в сумме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30 909,1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из них налоговые и неналоговые запланированы в сумме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21 288,7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 Безвозмездные поступления запланированы в сумме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9 620,4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Доходы 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поселения на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предлагаются в сумме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31 92,8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из них налоговые и неналоговые запланированы в сумме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21 501,4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 Безвозмездные поступления запланированы в сумме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10 428,4тыс.руб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Основными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доходными источниками являются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доходы,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в 2019 году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71,2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ОТ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общих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о бюджете поселения. </a:t>
            </a:r>
            <a:endParaRPr lang="ru-RU" sz="2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391512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0456" y="260350"/>
            <a:ext cx="6923088" cy="5715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планируемых доходов бюджета сельского поселения Светлый на </a:t>
            </a:r>
            <a:r>
              <a:rPr lang="ru-RU" altLang="ru-RU" sz="1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altLang="ru-RU" sz="1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altLang="ru-RU" sz="1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altLang="ru-RU" sz="1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1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года</a:t>
            </a:r>
          </a:p>
        </p:txBody>
      </p:sp>
      <p:sp>
        <p:nvSpPr>
          <p:cNvPr id="4" name="Text Box 2897"/>
          <p:cNvSpPr txBox="1">
            <a:spLocks noChangeArrowheads="1"/>
          </p:cNvSpPr>
          <p:nvPr/>
        </p:nvSpPr>
        <p:spPr bwMode="auto">
          <a:xfrm>
            <a:off x="7092279" y="479543"/>
            <a:ext cx="15843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22323" y="1220676"/>
          <a:ext cx="7521580" cy="3338735"/>
        </p:xfrm>
        <a:graphic>
          <a:graphicData uri="http://schemas.openxmlformats.org/drawingml/2006/table">
            <a:tbl>
              <a:tblPr/>
              <a:tblGrid>
                <a:gridCol w="1816046"/>
                <a:gridCol w="343190"/>
                <a:gridCol w="343190"/>
                <a:gridCol w="343190"/>
                <a:gridCol w="343190"/>
                <a:gridCol w="378939"/>
                <a:gridCol w="378939"/>
                <a:gridCol w="378939"/>
                <a:gridCol w="378939"/>
                <a:gridCol w="378939"/>
                <a:gridCol w="378939"/>
                <a:gridCol w="343190"/>
                <a:gridCol w="343190"/>
                <a:gridCol w="343190"/>
                <a:gridCol w="343190"/>
                <a:gridCol w="343190"/>
                <a:gridCol w="343190"/>
              </a:tblGrid>
              <a:tr h="6434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вида дохода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 год исполнение (решение №252 от 27.04.2018)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 решение № 233 от 26.12.2017 (первонач)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 решение №18 от 24.12.2018 (послед.изм)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Динамика реш. № 18 к реш. № 233 (первонач) 2018 года, %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решение № 19 от 24.12.2018 (первонач)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решение № 33 от 26.03.2019 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решение № 40 от 06.05.2019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решение № 44 от 28.06.2019 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решение № 53 от 26.07.2019 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решение № 62  от 18.10.2019 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Динамика 2018 (решение №18) к 2019 (решение № 19), %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Динамика 2019 (решение №19) к 2019 (решение №62), %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Бюджет 2020 год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Динамика 2020 к 2019 году, %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Бюджет 2021 год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Динамика 2021 к 2020 году, %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, неналоговые доходы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21732,3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22072,8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22129,4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100,3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21078,9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21078,9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21078,9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21078,9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23850,6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23990,4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95,3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113,8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21288,7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21501,4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16804,5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17131,8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17131,8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17535,3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17535,3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17535,3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17535,3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19212,3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19021,2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102,4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108,5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17710,7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17887,8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2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Акцизы по подакцизным товарам (продукции), производимым на территории РФ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1575,6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1745,8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1745,8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1745,8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1745,8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1745,8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1885,6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109,1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1780,2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1815,8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3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имущество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155,2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152,1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152,1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152,1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152,1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226,9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389,5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140,8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256,1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152,1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152,1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0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землю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99,7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123,0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123,0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215,5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215,5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215,5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215,5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215,5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215,5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175,2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215,5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215,5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6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79,9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75,9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2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2744,4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3027,0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3027,0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1367,2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1367,2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1367,2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1367,2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2377,2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2377,2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45,2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173,9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1367,2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1367,2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1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271,7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56,6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2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3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Административные платежи и сборы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10,1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6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доходы от компенсации затрат бюджнтоа сельских поселений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2,9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28,3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6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15082,3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4109,1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7033,7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171,2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9901,3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9701,3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9701,3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9701,3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9701,3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9702,7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140,8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9620,4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97,2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10428,4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108,4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 бюджетам субъектов Российской Федерации и муниципальных образований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8330,9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3089,2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3089,2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6424,0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6424,0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6424,0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6424,0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6424,0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6424,0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208,0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6106,3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95,1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6892,0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112,9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Субвенции бюджетам муниципальных образований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142,6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434,0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434,0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507,5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507,5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507,5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507,5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507,5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508,9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116,9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100,3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502,1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98,9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517,0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4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586,7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3510,5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598,3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2969,8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2769,8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2769,8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2769,8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2769,8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2769,8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84,6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93,3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3012,0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101,4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3019,4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100,2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безвозмездные поступления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2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ДОХОДОВ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36814,6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26181,9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29163,1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271,4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30980,2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30780,2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30780,2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30780,2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33551,9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33693,1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106,2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108,8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30909,1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99,8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31929,8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103,3</a:t>
                      </a:r>
                    </a:p>
                  </a:txBody>
                  <a:tcPr marL="5362" marR="5362" marT="5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6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структуре доходов  сельского поселения Светлый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налоговых и неналоговых доходов составляет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71,2%,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выражении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23 990,4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удельный вес безвозмездных перечислений составляет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28,8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%, что в суммовом выражении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9702,7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 В структуре доходов изменений не произошло.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/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25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00113" y="260350"/>
            <a:ext cx="7772400" cy="64837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планируемых  </a:t>
            </a:r>
            <a:r>
              <a:rPr lang="ru-RU" altLang="ru-RU" sz="1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</a:t>
            </a:r>
            <a:r>
              <a:rPr lang="ru-RU" altLang="ru-RU" sz="1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сельского поселения Светлый на </a:t>
            </a:r>
            <a:r>
              <a:rPr lang="ru-RU" altLang="ru-RU" sz="1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altLang="ru-RU" sz="1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altLang="ru-RU" sz="1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altLang="ru-RU" sz="1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1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года</a:t>
            </a:r>
            <a:endParaRPr lang="ru-RU" altLang="ru-RU" sz="1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b="1" kern="0" dirty="0" smtClean="0"/>
              <a:t> </a:t>
            </a:r>
            <a:br>
              <a:rPr lang="ru-RU" altLang="ru-RU" sz="2400" b="1" kern="0" dirty="0" smtClean="0"/>
            </a:br>
            <a:r>
              <a:rPr lang="ru-RU" altLang="ru-RU" sz="2400" b="1" kern="0" dirty="0" smtClean="0"/>
              <a:t> </a:t>
            </a:r>
          </a:p>
        </p:txBody>
      </p:sp>
      <p:sp>
        <p:nvSpPr>
          <p:cNvPr id="4" name="Text Box 2897"/>
          <p:cNvSpPr txBox="1">
            <a:spLocks noChangeArrowheads="1"/>
          </p:cNvSpPr>
          <p:nvPr/>
        </p:nvSpPr>
        <p:spPr bwMode="auto">
          <a:xfrm>
            <a:off x="7380288" y="677961"/>
            <a:ext cx="15843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049138"/>
              </p:ext>
            </p:extLst>
          </p:nvPr>
        </p:nvGraphicFramePr>
        <p:xfrm>
          <a:off x="611555" y="1196752"/>
          <a:ext cx="8060958" cy="2448272"/>
        </p:xfrm>
        <a:graphic>
          <a:graphicData uri="http://schemas.openxmlformats.org/drawingml/2006/table">
            <a:tbl>
              <a:tblPr/>
              <a:tblGrid>
                <a:gridCol w="1161265"/>
                <a:gridCol w="332760"/>
                <a:gridCol w="366716"/>
                <a:gridCol w="366716"/>
                <a:gridCol w="366716"/>
                <a:gridCol w="361623"/>
                <a:gridCol w="361623"/>
                <a:gridCol w="361623"/>
                <a:gridCol w="361623"/>
                <a:gridCol w="361623"/>
                <a:gridCol w="361623"/>
                <a:gridCol w="361623"/>
                <a:gridCol w="339551"/>
                <a:gridCol w="366716"/>
                <a:gridCol w="366716"/>
                <a:gridCol w="366716"/>
                <a:gridCol w="361623"/>
                <a:gridCol w="366716"/>
                <a:gridCol w="434626"/>
                <a:gridCol w="332760"/>
              </a:tblGrid>
              <a:tr h="7456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РЗ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 год исполнение (решение №252 от 27.04.2018)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 решение № 233 от 26.12.2017 (первонач)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 решение №18 от 24.12.2018 (послед.изм)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Динамика реш. № 18 к реш. № 233 (первонач) 2018 года, %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решение № 19 от 24.12.2018 (первонач)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решение № 33 от 26.03.2019 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решение №40 от 06.05.2019 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решение № 44 от 28.06.2019 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2019год решение № 53 от 26.07.2019 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решение № 62  от 18.10.2019 </a:t>
                      </a:r>
                    </a:p>
                  </a:txBody>
                  <a:tcPr marL="4760" marR="4760" marT="47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Динамика 2018 (решение №18) к 2019 (решение № 233), %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Динамика 2018 (решение №18) к 2019 (решение № 19), %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Динамика 2019 (решение №19) к 2019 (решение № 44), %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Динамика 2019 (решение №19) к 2019 (решение № 62), %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Бюджет 2020 год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Динамика 2020 к 2019 году, %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Бюджет 2021 год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Динамика 2021 к 2020 году, %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17 519,1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16 151,4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17 825,7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110,4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18 233,3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18 233,3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18 233,3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18 234,7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18 283,3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18 447,6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110,4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102,3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101,2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17 228,3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94,5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18 147,1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105,3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102,6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394,0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394,0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435,5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435,5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435,5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435,5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435,5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435,5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110,5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430,1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98,8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445,0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103,5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2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77,3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61,0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53,0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86,9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89,0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89,0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89,0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89,0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89,0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89,0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86,9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167,9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89,9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101,0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99,3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110,5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810,2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2 168,6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3 497,1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161,3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2 873,1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2 873,1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2 873,1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2 873,1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5 962,0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6 101,8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161,3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82,2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212,4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1 880,2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65,4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1 937,8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103,1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4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9 998,3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788,8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2 827,6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358,5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3 294,9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3 094,9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2 894,9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3 094,9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3 094,9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2 905,6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358,5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116,5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93,9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88,2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3 588,0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108,9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3 608,0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100,6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8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1,4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1,4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 и кинематография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4 135,0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2 339,0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1 962,0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83,9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1 193,3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1 193,3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1 193,3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1 193,3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1 193,4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1 193,4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83,9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60,8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986,1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82,6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986,1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5 530,4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6 375,9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5 764,2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90,4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6 933,1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6 933,1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6 933,1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6 933,1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6 933,1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6 958,1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90,4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120,3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100,4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6 706,5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96,7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6 706,5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38 172,9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28 278,7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32 323,6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991,3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33 052,2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32 852,2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32 652,2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32 853,6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35 992,6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36 132,4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1 091,3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860,5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99,4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109,3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30 909,1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648,0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31 929,8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722,9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3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727200"/>
            <a:ext cx="5651500" cy="1206500"/>
          </a:xfrm>
        </p:spPr>
        <p:txBody>
          <a:bodyPr>
            <a:normAutofit/>
          </a:bodyPr>
          <a:lstStyle/>
          <a:p>
            <a:pPr algn="l"/>
            <a:r>
              <a:rPr lang="ru-RU" sz="1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1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562017"/>
            <a:ext cx="82809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0100 «Общегосударственные вопросы»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данному разделу запланированы в сумме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18447,6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51,1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в структуре расходов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подразделу 0102 «Функционирование высшего должностного лица субъекта Российской Федерации и муниципального образования»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включены расходы на содержание главы поселения.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расходы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запланированы в размере 1875,0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подразделу 0104 «Выполнение функций органами местного самоуправления»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расходы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содержание администрации поселения запланированы в размере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10423,2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подразделу 0106 «Обеспечение деятельности финансовых, налоговых и таможенных органов и органов финансового (финансово-бюджетного)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надзора»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иные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из бюджетов городских, сельских поселений бюджету муниципального района на осуществление части полномочий по решению вопросов местного значения в соответствии с заключенными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соглашениями – 20,9 тыс.руб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подразделу 01 11 «Резервные фонды»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заложены в  подпрограмму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обеспечение мероприятий в сфере гражданской обороны, защиты населения и территории  от чрезвычайных ситуаций» муниципальной программы  «Защита населения и территорий от чрезвычайных ситуаций, обеспечение пожарной безопасности в сельском поселении Светлый на 2016 – 2020 годы» в сумме 50,0 тыс. руб. Финансирование мероприятий по подразделу осуществляется из бюджета поселения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подразделу 01 13 «Другие общегосударственные вопросы» 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6078,5 тыс. 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полномочий и функций администрации сельском поселении Светлый и подведомственных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(МКУ ХЭС)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4994,0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Управление и распоряжение муниципальным имуществом и земельными ресурсами в сельском поселении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Светлый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1084,5 тыс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057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9156" y="606649"/>
            <a:ext cx="799930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0200 «Национальная оборона»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разделу запланированы расходы в сумме 435,5 тыс. руб. 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1,2%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 Расходы направлены на осуществление первичного воинского учета на территориях, где отсутствуют военные комиссариаты  из средств федерального бюджета.</a:t>
            </a:r>
          </a:p>
          <a:p>
            <a:pPr algn="just"/>
            <a:r>
              <a:rPr lang="ru-RU" sz="1000" b="1" dirty="0" smtClean="0"/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0300 «Национальная безопасность и правоохранительная деятельность»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разделу запланированы расходы в сумме 89,0 тыс. руб. 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в структуре расходов поселения.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включены в муниципальные программы</a:t>
            </a:r>
            <a:r>
              <a:rPr lang="ru-RU" sz="1000" dirty="0" smtClean="0"/>
              <a:t>:</a:t>
            </a:r>
          </a:p>
          <a:p>
            <a:pPr marL="228600" indent="-228600" algn="just">
              <a:buFontTx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«Обеспечение прав и законных интересов населения  сельского поселения Светлый  в отдельных сферах жизнедеятельности в 2016-2021 годах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- 72,0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just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населения и территории от чрезвычайных ситуаций природного и техногенного характера, гражданская оборона в сумме - 2,0 тыс. руб.;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«Создание условий для деятельности  народных дружин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- 15 тыс. руб.</a:t>
            </a:r>
          </a:p>
          <a:p>
            <a:pPr algn="just"/>
            <a:r>
              <a:rPr lang="ru-RU" sz="1000" b="1" dirty="0" smtClean="0"/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0400 «Национальная экономика»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разделу запланированы расходы на 2019 год в сумме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6101,8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16,9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от бюджета поселения. Расходы по данному разделу направлены на реализацию муниципальной программы: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Муниципальная программа «Развитие и содержание дорожно-транспортной системы на территории сельского поселения Светлый  2017-2021 годы» 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4898,8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(дорожный фонд).</a:t>
            </a:r>
          </a:p>
          <a:p>
            <a:pPr algn="just"/>
            <a:endParaRPr lang="ru-RU" sz="1000" dirty="0" smtClean="0"/>
          </a:p>
          <a:p>
            <a:pPr algn="just"/>
            <a:endParaRPr lang="ru-RU" sz="1000" dirty="0" smtClean="0"/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18884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1"/>
            <a:ext cx="799288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в области информационных технологий в рамках муниципальной программы «Совершенствование муниципального управления в сельском поселении Светлый на 2016-2021 годы»  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339,8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Обеспечение выполнения полномочий и функций администрации  сельского поселения Светлый и подведомственных учреждений в рамках муниципальной программы «Совершенствование муниципального управления в сельском поселении Светлый на 2016-2021 годы»  – 863,2 тыс. руб.</a:t>
            </a:r>
          </a:p>
          <a:p>
            <a:pPr algn="just"/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Раздел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0500 «Жилищно-коммунальное хозяйство»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разделу запланированы расходы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2905,6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 от бюджета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поселения. </a:t>
            </a:r>
            <a:r>
              <a:rPr lang="ru-RU" sz="1100" i="1" dirty="0" smtClean="0"/>
              <a:t>Расходы </a:t>
            </a:r>
            <a:r>
              <a:rPr lang="ru-RU" sz="1100" i="1" dirty="0"/>
              <a:t>по данному разделу направлены на реализацию </a:t>
            </a:r>
            <a:r>
              <a:rPr lang="ru-RU" sz="1100" i="1" dirty="0" smtClean="0"/>
              <a:t>муниципальных программ: </a:t>
            </a:r>
          </a:p>
          <a:p>
            <a:pPr marL="228600" indent="-228600" algn="just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«Развитие жилищно-коммунального комплекса и повышения энергетической эффективности в сельском поселении Светлый в 2016-2021 годах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- 388,9 тыс. руб.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Муниципальная программа «Развитие жилищно-коммунального комплекса и повышения энергетической эффективности в сельском поселении Светлый в 2016-2021 годах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2905,6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Муниципальная программа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сельского поселения Светлый на 2016-2021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годы»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502,0 тыс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i="1" dirty="0" smtClean="0"/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0600 «Охрана окружающей среды»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бюджета сельского поселения Светлый  на финансирование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 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 Расходы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разделу направлены на реализацию муниципальной программы: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экологической безопасности сельского поселения Светлый на 2016-2021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годы»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1,4 тыс. руб.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/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186561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1"/>
            <a:ext cx="7992888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i="1" dirty="0" smtClean="0"/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0800 «Культура, кинематография и средства массовой информации»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бюджета сельского поселения Светлый  на финансирование культурных мероприятий 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1193,4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 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3,3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 Расходы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разделу направлены на реализацию муниципальной программы: «Развитие спорта, культуры  и библиотечного дела в сельском поселении Светлый на 2019-2021 годы»» в сумме: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  1  «Повышение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культурных услуг, предоставляемых в области библиотечного и архивного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дела» – 1175,4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«Укрепление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культурного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пространства»- 18,0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i="1" dirty="0" smtClean="0"/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1100 «Физическая культура и спорт»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бюджета сельского поселения Светлый  на финансирование по данному разделу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6958,1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составляет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19,3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бюджета поселения.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i="1" dirty="0"/>
          </a:p>
          <a:p>
            <a:endParaRPr lang="ru-RU" sz="1000" dirty="0" smtClean="0"/>
          </a:p>
          <a:p>
            <a:endParaRPr lang="ru-RU" sz="1000" dirty="0"/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46559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908720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решении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в бюджете поселения предусмотрено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626,6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расходов бюджета сельского поселения, запланированных программно-целевым методом в общей сумме расходов бюджета сельского поселения, составит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98,6%.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Наибольший объем расходов от запланированной общей суммы расходов, предусмотрен на реализацию муниципальной программы «Совершенствование муниципального управления сельского поселения Светлый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2016-2021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годы», целью которой является развитие и обеспечение эффективности и результативности деятельности органов местного самоуправления и подведомственных учреждений в сельском поселении Светлый, на создание профессиональной, ориентированной на интересы населения, открытой деятельности органов местного самоуправления и подведомственных учреждений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53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00B0F0"/>
                </a:solidFill>
                <a:effectLst/>
              </a:rPr>
              <a:t/>
            </a:r>
            <a:br>
              <a:rPr lang="ru-RU" sz="3600" b="1" i="1" dirty="0" smtClean="0">
                <a:solidFill>
                  <a:srgbClr val="00B0F0"/>
                </a:solidFill>
                <a:effectLst/>
              </a:rPr>
            </a:br>
            <a:r>
              <a:rPr lang="ru-RU" sz="3600" b="1" i="1" dirty="0" smtClean="0">
                <a:solidFill>
                  <a:srgbClr val="00B0F0"/>
                </a:solidFill>
                <a:effectLst/>
              </a:rPr>
              <a:t>Уважаемые </a:t>
            </a:r>
            <a:r>
              <a:rPr lang="ru-RU" sz="3600" b="1" i="1" dirty="0">
                <a:solidFill>
                  <a:srgbClr val="00B0F0"/>
                </a:solidFill>
                <a:effectLst/>
              </a:rPr>
              <a:t>жители </a:t>
            </a:r>
            <a:r>
              <a:rPr lang="ru-RU" sz="3600" b="1" i="1" dirty="0" smtClean="0">
                <a:solidFill>
                  <a:srgbClr val="00B0F0"/>
                </a:solidFill>
                <a:effectLst/>
              </a:rPr>
              <a:t>сельского поселения светлый!</a:t>
            </a:r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556792"/>
            <a:ext cx="7520940" cy="43204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Эффективное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ответственное и прозрачное управление муниципальными финансами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Светлый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базовым условием достижения стратегических целей социально-экономического развития нашего сельского поселения. Одной из ключевых задач бюджетной политики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Светлый на 2019-2021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является обеспечение прозрачности и открытости бюджетного процесса.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Информация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Светлый,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основными характеристиками бюджета поселения и результатами его исполнения.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Надеемся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Светлый.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9854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556792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принятых муниципальных программ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Светлый предусмотрено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35 626,6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году – 30909,1 тыс. рублей, в 2021 году 31929,8 тыс. рублей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3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260648"/>
            <a:ext cx="7848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муниципальных программ сельского поселения Светлый на 2019-2021 гг.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080820"/>
              </p:ext>
            </p:extLst>
          </p:nvPr>
        </p:nvGraphicFramePr>
        <p:xfrm>
          <a:off x="683569" y="620686"/>
          <a:ext cx="7776862" cy="4176468"/>
        </p:xfrm>
        <a:graphic>
          <a:graphicData uri="http://schemas.openxmlformats.org/drawingml/2006/table">
            <a:tbl>
              <a:tblPr/>
              <a:tblGrid>
                <a:gridCol w="3724551"/>
                <a:gridCol w="1536170"/>
                <a:gridCol w="1165370"/>
                <a:gridCol w="1350771"/>
              </a:tblGrid>
              <a:tr h="174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6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«Защита населения и территорий от чрезвычайных ситуаций, обеспечение пожарной безопасности в сельском поселении Светлый на 2016-2021 годы»</a:t>
                      </a:r>
                    </a:p>
                  </a:txBody>
                  <a:tcPr marL="7458" marR="7458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2,9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"Совершенствование муниципального управления сельского поселения Светлый на 2016 -2021 годы"</a:t>
                      </a:r>
                    </a:p>
                  </a:txBody>
                  <a:tcPr marL="7458" marR="7458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18 501,5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16 045,3 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16 201,0 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спорта, культуры  и библиотечного дела в сельском поселении Светлый на 2019-2021 годы»</a:t>
                      </a:r>
                    </a:p>
                  </a:txBody>
                  <a:tcPr marL="7458" marR="7458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151,5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7 692,6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7 692,6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«Управление муниципальным  имуществом в  сельском поселении Светлый на 2016-2021 годы»</a:t>
                      </a:r>
                    </a:p>
                  </a:txBody>
                  <a:tcPr marL="7458" marR="7458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1 076,9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688,0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765,1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"Благоустройство территории сельского поселения Светлый на 2016-2021 годы"</a:t>
                      </a:r>
                    </a:p>
                  </a:txBody>
                  <a:tcPr marL="7458" marR="7458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502,0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30,0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«Обеспечение прав и законных интересов населения  сельского поселения Светлый  в отдельных сферах жизнедеятельности в 2016-2021 годах»</a:t>
                      </a:r>
                    </a:p>
                  </a:txBody>
                  <a:tcPr marL="7458" marR="7458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89,0 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89,0 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98,3 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6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жилищно-коммунального комплекса и повышения энергетической эффективности в сельском поселении Светлый в 2016-2021 годах»</a:t>
                      </a:r>
                    </a:p>
                  </a:txBody>
                  <a:tcPr marL="7458" marR="7458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403,6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3 578,0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3 578,0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и содержание дорожно-транспортной системы на территории сельского поселения Светлый  2017-2021 годы»</a:t>
                      </a:r>
                    </a:p>
                  </a:txBody>
                  <a:tcPr marL="7458" marR="7458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4 898,8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1 780,2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1 815,8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53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экологической безопасности сельского поселения Светлый на 2016-2021 годы"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1,4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95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260648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«Защита населения и территорий от чрезвычайных ситуаций, обеспечение пожарной безопасности в сельском поселении Светлый на 2016-2021 годы»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751344"/>
            <a:ext cx="79208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 «Организация и обеспечение мероприятий в сфере гражданской обороны, защиты населения и территории от чрезвычайных ситуаций»: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условий для обеспечения безопасности граждан в местах массового пребывания, управление резервным фондом.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 «Укрепление пожарной безопасности»: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необходимых условий укрепления пожарной безопасности на территории сельского поселения Светлый, защиты жизни, здоровья и имущества от пожаров.</a:t>
            </a: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 «Организация и обеспечение мероприятий в сфере гражданской обороны, защиты населения и территории от чрезвычайных ситуаций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 повышение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грамотности населения в сфере гражданской обороны и чрезвычайных ситуаций, организация мероприятий по устранению последствий чрезвычайных ситуаций.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«Укрепление пожарной безопасности»: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по соблюдению населением правил пожарной безопасности, обучение населения способам защиты и действиям при пожаре, снижение материального ущерба от возможного пожара</a:t>
            </a: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включает в себя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Подпрограмма 1  «Организация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обеспечение мероприятий в сфере гражданской обороны, защиты населения и территории  от чрезвычайных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мероприятие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пропаганды и обучение населения в области гражданской обороны и чрезвычайных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  «Укрепление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«Организация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пропаганды и обучение населения в области пожарной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безопасности»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17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260649"/>
            <a:ext cx="7488832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управления сельского поселения Светлый на 2016 -2021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годы»</a:t>
            </a: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программы: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обеспечение эффективности и результативности деятельности органов местного самоуправления и подведомственных учреждений в сельском поселении Светлый, на создание профессиональной, ориентированной на интересы населения, открытой деятельности органов местного самоуправления  и подведомственных учреждений;</a:t>
            </a:r>
          </a:p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Информирование населения о деятельности органов местного самоуправления, обеспечение предоставления  гражданам и организациям услуг с использованием современных информационно-коммуникационных технологий    и создание условий для выполнения своих служебных обязанностей сотрудникам органов местного самоуправления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Обеспечение деятельности администрации сельского поселения Светлый и подведомственного учреждения МКУ «ХЭС»;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Повышение профессионального уровня управленческих кадров администрации сельского поселения Светлый;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Обеспечение потребности населения сельского поселения Светлый в информированности о важнейших общественно-политических, социально-культурных событиях в сельском поселении Светлый о деятельности органов местного самоуправления, о социально-экономическом развитии сельского поселения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Светлый.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программы: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полномочий и функций администрации сельском поселении Светлый и подведомственных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развитие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обеспечение деятельности органов местного самоуправления в информационной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сфере.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/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23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260648"/>
            <a:ext cx="80648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спорта, культуры  и библиотечного дела в сельском поселении Светлый на 2019-2021 годы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Создание условий для укрепления здоровья населения сельского поселения Светлый, развитие инфраструктуры спорта, популяризация физической культуры и спорта, приобщение населения к регулярным занятиям физической культурой и спортом.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Сохранение и популяризация культурного наследия сельского поселения Светлый, привлечение внимания общества к его изучению, повышение качества культурных услуг, предоставляемых в области библиотечного дела.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Обеспечение выполнения функций МКУ СДК «Пилигрим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 подпрограмме  1 «Развитие спорта»: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Развитие материально-технической базы спортивного учреждения «Пилигрим» в сельском поселении Светлый.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Проведение комплексных спортивно-массовых мероприятий в соответствии с календарным планом.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Организация работы по привлечению к систематическим занятиям физической культуры и спорта  граждан пожилого возраста, ветеранов спорта и  лиц с ограниченными возможностями;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Обеспечение деятельности учреждения.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 подпрограмме  2 «Повышение качества культурных услуг, предоставляемых в области библиотечного и архивного дела»: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Обеспечение доступности и качества библиотечных услуг в сельском поселении Светлый.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 Обеспечение прав граждан на доступ к культурным ценностям.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Развитие информационных и кадровых ресурсов библиотек  сельского поселения Светлый.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Предоставление муниципальных услуг в области библиотечного обслуживания.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97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260648"/>
            <a:ext cx="80648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спорта, культуры  и библиотечного дела в сельском поселении Светлый на 2019-2021 годы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 подпрограмме  3 «Укрепление единого культурного пространства»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Предоставление муниципальных услуг в области культуры.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Проведение комплексных культурно-массовых мероприятий в соответствии с календарным планом.</a:t>
            </a: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включает в себя: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 «Развитие спорта»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(основное мероприятие «Обеспечение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и проведения физкультурных и массовых спортивных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мероприятий»)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 «Повышение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культурных услуг, предоставляемых в области библиотечного и архивного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дела» (основное мероприятие 1 «Развитие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дела», основное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«Федеральный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«Культурная среда»)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3 «Укрепление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культурного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(основное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массовых культурных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мероприятий»)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85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«Управление муниципальным  имуществом в  сельском поселении Светлый на 2016-2021 годы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эффективной системы управления муниципальным имуществом в сельском поселении Светлый, позволяющий обеспечить оптимальный состав имущества для выполнения полномочий органами местного самоуправления, достоверный учет и контроль использования муниципального имущества поселения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системы управления муниципальным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Светлый;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Приумножение объектов муниципальной собственности, повышение уровня технической обеспеченности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Светлый.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мероприятие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распоряжение муниципальным имуществом и земельными ресурсами в сельском поселении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Светлый»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69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«Обеспечение прав и законных интересов населения  сельского поселения Светлый  в отдельных сферах жизнедеятельности в 2016-2021 годах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Профилактика правонарушений (а также исполнение переданных государственных полномочий) 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2: Формирование здорового образа жизни населения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3: Формирование у населения толерантного поведения к людям других национальностей  и религиозных конфессий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 развитие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правовой поддержки и правовой грамотности граждан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профилактической антинаркотической деятельности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3: ведение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профилактической работы, направленной на  недопущение проявлений экстремизма и терроризма на территории сельского поселения Светлый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Мероприятия: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Подпрограмма «Профилактика правонарушений»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мероприятий «Создание условий для деятельности  народных дружин»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Подпрограмма «Профилактика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незаконного оборота и потребления  наркотических средств и психотропных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средств»   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«Профилактические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противодействию и злоупотреблению наркотикам и их незаконному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обороту»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Подпрограмма «Профилактика экстремизма»   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«Укрепление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толерантности и профилактика экстремизма в молодежной среде (или гармонизация межнациональных отношений, обеспечение гражданского единства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23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3671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88640"/>
            <a:ext cx="799288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жилищно-коммунального комплекса и повышения энергетической эффективности в сельском поселении Светлый в 2016-2021 годах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pPr marL="342900" indent="-342900" algn="ctr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и надежности предоставления жилищно-коммунальных услуг;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Повышение эффективности использования топливо-энергетических ресурсов;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Реализация единой политики и нормативно-правового регулирования в жилищно-коммунальной комплексе и энергетике.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342900" indent="-342900" algn="ctr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эффективности, качества и надежности поставки коммунальных ресурсов;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Создание безопасных и благоприятных условий проживания граждан;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Повышение эффективности управления и содержания общего имущества многоквартирных домов;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Повышение энергетической эффективности в бюджетных и жилищных сферах;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Технологические разработки.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Мероприятия: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1«Создание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обеспечения качественными коммунальными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услугами»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-подготовка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коммунальной инфраструктуры к осенне-зимнему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 «Содействие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проведению капитального ремонта многоквартирных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домов»   -управление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содержание общего имущества многоквартирных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92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052736"/>
            <a:ext cx="770485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и содержание дорожно-транспортной системы на территории сельского поселения Светлый  2017-2021 годы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дорожно-транспортной системы в соответствии с текущими и перспективными потребностями муниципального образования, в целях повышения безопасности жизнедеятельности населения.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единой дорожной сети круглогодичной доступности для населения сельского поселения Светлый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подпрограмму: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«Дорожное хозяйство»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(основное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«Сохранность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автомобильных дорог общего пользования местного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значения»)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27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1097280"/>
            <a:ext cx="4536504" cy="3712464"/>
          </a:xfrm>
        </p:spPr>
        <p:txBody>
          <a:bodyPr>
            <a:normAutofit fontScale="55000" lnSpcReduction="20000"/>
          </a:bodyPr>
          <a:lstStyle/>
          <a:p>
            <a:endParaRPr lang="ru-RU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5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 для решения задач и функций государства и местного самоуправления.</a:t>
            </a:r>
          </a:p>
          <a:p>
            <a:pPr>
              <a:lnSpc>
                <a:spcPct val="120000"/>
              </a:lnSpc>
            </a:pPr>
            <a:r>
              <a:rPr lang="x-none" sz="2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публично-правовое образование имеет свой БЮДЖЕТ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x-none" sz="2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 - </a:t>
            </a:r>
            <a:r>
              <a:rPr lang="ru-RU" sz="2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lnSpc>
                <a:spcPct val="120000"/>
              </a:lnSpc>
            </a:pP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Российской Федерации – </a:t>
            </a:r>
            <a:r>
              <a:rPr lang="ru-RU" sz="2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областной, краевой, республиканские бюджеты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>
              <a:lnSpc>
                <a:spcPct val="120000"/>
              </a:lnSpc>
            </a:pP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районы, городские округа, городские и сельские поселения – </a:t>
            </a:r>
            <a:r>
              <a:rPr lang="ru-RU" sz="2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бюджеты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753394"/>
            <a:ext cx="3200400" cy="2400299"/>
          </a:xfrm>
        </p:spPr>
      </p:pic>
    </p:spTree>
    <p:extLst>
      <p:ext uri="{BB962C8B-B14F-4D97-AF65-F5344CB8AC3E}">
        <p14:creationId xmlns:p14="http://schemas.microsoft.com/office/powerpoint/2010/main" val="350511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0891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сельского поселения Светлый на 2016-2021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годы»</a:t>
            </a: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комфортности территории сельского поселения для удовлетворения потребностей населения в благоприятных условиях проживания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Благоустройство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сельского поселения Светлый.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Отлов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безнадзорных животных на территории сельского поселения Светлый и их содержание.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Развитие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исторических и местных традиций.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сельского поселения Светлый уличным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освещением.</a:t>
            </a:r>
          </a:p>
          <a:p>
            <a:pPr algn="just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«Мероприятия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обеспечению территории сельского поселения Светлый уличным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освещением»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60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0891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«Обеспечение экологической безопасности сельского поселения Светлый на 2016-2021 годы»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оздоровление экологической обстановки и обеспечение устойчивой экологической без-опасности на территории сельского поселения Светлый и формирование у населения бережного отношения  к окружающей среде.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Очистка водоохранных зон от металлолома, строительного мусора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организации деятельности по обращению с твердыми коммунальными отходами"</a:t>
            </a:r>
          </a:p>
        </p:txBody>
      </p:sp>
    </p:spTree>
    <p:extLst>
      <p:ext uri="{BB962C8B-B14F-4D97-AF65-F5344CB8AC3E}">
        <p14:creationId xmlns:p14="http://schemas.microsoft.com/office/powerpoint/2010/main" val="25573146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3568" y="115888"/>
            <a:ext cx="8352482" cy="1304925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altLang="ru-RU" sz="1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бюджете поселения на 2019 год и плановый период 2020 и 2021 года сформирован </a:t>
            </a:r>
            <a:r>
              <a:rPr lang="ru-RU" altLang="ru-RU" sz="1400" b="1" u="sng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ДОРОЖНЫЙ ФОНД</a:t>
            </a:r>
            <a:r>
              <a:rPr lang="ru-RU" altLang="ru-RU" sz="1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часть средств бюджета, подлежащая использованию в целях финансового обеспечения дорожной деятельности в отношении автомобильных дорог общего пользования местного значения внутри населённых пунктов в границах сельского поселения. Объём муниципального дорожного фонда на 2019 год предусмотрен в размере </a:t>
            </a:r>
            <a:r>
              <a:rPr lang="ru-RU" altLang="ru-RU" sz="1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4898,8 </a:t>
            </a:r>
            <a:r>
              <a:rPr lang="ru-RU" altLang="ru-RU" sz="1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611187" y="1420813"/>
            <a:ext cx="3889375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ФОНДА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на бензин, дизельное топливо, моторное масло;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 за нарушение правил перевозки крупногабаритных и тяжеловесных грузов;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из федерального и регионального дорожного фонда;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доходы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 sz="1600" dirty="0"/>
          </a:p>
        </p:txBody>
      </p:sp>
      <p:pic>
        <p:nvPicPr>
          <p:cNvPr id="4" name="Picture 10" descr="доро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700213"/>
            <a:ext cx="4170362" cy="2449512"/>
          </a:xfrm>
          <a:prstGeom prst="rect">
            <a:avLst/>
          </a:prstGeom>
          <a:noFill/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4500563" y="4221163"/>
            <a:ext cx="4465637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ФОНДА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содержание, ремонт, реконструкция, строительство автомобильных дорог местного значения;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прав собственности на автомобильные дороги местного значения;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уплата налога на имущество в отношении автомобильных дорог местного значения</a:t>
            </a:r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58" y="4221163"/>
            <a:ext cx="3266016" cy="2449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571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99592" y="1484784"/>
            <a:ext cx="7138987" cy="11430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изменения параметров бюджета в течение года производится его корректировка в соответствии с Положением </a:t>
            </a:r>
            <a:br>
              <a:rPr lang="ru-RU" altLang="ru-RU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отдельных вопросах организации и осуществления бюджетного процесса в сельском поселении  Светлый», </a:t>
            </a:r>
            <a:r>
              <a:rPr lang="ru-RU" altLang="ru-RU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утверждённым решением Совета депутатов</a:t>
            </a:r>
          </a:p>
          <a:p>
            <a:r>
              <a:rPr lang="ru-RU" altLang="ru-RU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Светлый от 27.04.2018 г. № 256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501008"/>
            <a:ext cx="79208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38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vlfin.ru/assets/uploads/%D0%A1%D1%85%D0%B5%D0%BC%D0%B0%20%D0%B1%D1%8E%D0%B4%D0%B6%D0%B5%D1%82%D0%B0-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15975"/>
            <a:ext cx="8344546" cy="527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26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40386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404664"/>
            <a:ext cx="4320480" cy="4392488"/>
          </a:xfrm>
        </p:spPr>
        <p:txBody>
          <a:bodyPr>
            <a:normAutofit fontScale="25000" lnSpcReduction="20000"/>
          </a:bodyPr>
          <a:lstStyle/>
          <a:p>
            <a:endParaRPr lang="ru-RU" b="1" i="1" u="sng" dirty="0" smtClean="0"/>
          </a:p>
          <a:p>
            <a:endParaRPr lang="ru-RU" b="1" i="1" u="sng" dirty="0"/>
          </a:p>
          <a:p>
            <a:pPr algn="ctr"/>
            <a:r>
              <a:rPr lang="ru-RU" sz="5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</a:p>
          <a:p>
            <a:pPr algn="just"/>
            <a:r>
              <a:rPr lang="ru-RU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сельского 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Светлый    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Березо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вского 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– поступающие в бюджет поселения денежные средства.</a:t>
            </a:r>
          </a:p>
          <a:p>
            <a:pPr algn="ctr"/>
            <a:r>
              <a:rPr lang="ru-RU" sz="5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    бюджета сельского 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Светлый Березовского района,  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поселения денежные средства.</a:t>
            </a:r>
          </a:p>
          <a:p>
            <a:pPr algn="ctr"/>
            <a:r>
              <a:rPr lang="x-none" sz="5600" b="1" i="1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  <a:r>
              <a:rPr lang="x-none" sz="5600" b="1" i="1" u="sng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ru-RU" sz="5600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5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5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расходов над доходами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sz="5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наличии при</a:t>
            </a:r>
            <a:r>
              <a:rPr lang="x-none" sz="5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нимается решение об источниках покрытия дефицита: использовать имеющиеся остатки, взять в долг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(кредит).</a:t>
            </a:r>
            <a:r>
              <a:rPr lang="ru-RU" sz="5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x-none" sz="5600" b="1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</a:t>
            </a:r>
            <a:r>
              <a:rPr lang="x-none" sz="5600" b="1" u="sng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ru-RU" sz="56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5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5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над расходами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sz="5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наличии при</a:t>
            </a:r>
            <a:r>
              <a:rPr lang="x-none" sz="5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нимается решение как использовать: накапливать резервы, остатки, погашать долг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53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1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</a:t>
            </a:r>
            <a:r>
              <a:rPr lang="ru-RU" sz="1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законодательно регламентированная деятельность по составлению и рассмотрению проекта бюджета, утверждению и исполнению бюджета, контролю за его исполнением, составлению, внешней проверке, рассмотрению и утверждению бюджетной отчётности.</a:t>
            </a:r>
            <a:r>
              <a:rPr lang="x-none" sz="18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3635375" y="3068638"/>
            <a:ext cx="2519363" cy="1512887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/>
              <a:t>Бюджетный</a:t>
            </a:r>
          </a:p>
          <a:p>
            <a:pPr algn="ctr" eaLnBrk="1" hangingPunct="1"/>
            <a:r>
              <a:rPr lang="ru-RU" altLang="ru-RU" sz="2400" b="1" dirty="0"/>
              <a:t>процесс</a:t>
            </a:r>
          </a:p>
        </p:txBody>
      </p:sp>
      <p:sp>
        <p:nvSpPr>
          <p:cNvPr id="5" name="Oval 29"/>
          <p:cNvSpPr>
            <a:spLocks noChangeArrowheads="1"/>
          </p:cNvSpPr>
          <p:nvPr/>
        </p:nvSpPr>
        <p:spPr bwMode="auto">
          <a:xfrm>
            <a:off x="755650" y="2133600"/>
            <a:ext cx="2736850" cy="1584325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Утверждение </a:t>
            </a:r>
          </a:p>
          <a:p>
            <a:pPr algn="ctr" eaLnBrk="1" hangingPunct="1"/>
            <a:r>
              <a:rPr lang="ru-RU" altLang="ru-RU" dirty="0"/>
              <a:t>отчёта об исполнении</a:t>
            </a:r>
          </a:p>
          <a:p>
            <a:pPr algn="ctr" eaLnBrk="1" hangingPunct="1"/>
            <a:r>
              <a:rPr lang="ru-RU" altLang="ru-RU" dirty="0"/>
              <a:t> бюджета </a:t>
            </a:r>
          </a:p>
          <a:p>
            <a:pPr algn="ctr" eaLnBrk="1" hangingPunct="1"/>
            <a:r>
              <a:rPr lang="ru-RU" altLang="ru-RU" dirty="0"/>
              <a:t>предыдущего года</a:t>
            </a:r>
          </a:p>
        </p:txBody>
      </p:sp>
      <p:sp>
        <p:nvSpPr>
          <p:cNvPr id="6" name="Oval 30"/>
          <p:cNvSpPr>
            <a:spLocks noChangeArrowheads="1"/>
          </p:cNvSpPr>
          <p:nvPr/>
        </p:nvSpPr>
        <p:spPr bwMode="auto">
          <a:xfrm>
            <a:off x="971550" y="4005263"/>
            <a:ext cx="2665413" cy="15113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Формирование</a:t>
            </a:r>
          </a:p>
          <a:p>
            <a:pPr algn="ctr" eaLnBrk="1" hangingPunct="1"/>
            <a:r>
              <a:rPr lang="ru-RU" altLang="ru-RU" dirty="0"/>
              <a:t>отчёта об исполнении</a:t>
            </a:r>
          </a:p>
          <a:p>
            <a:pPr algn="ctr" eaLnBrk="1" hangingPunct="1"/>
            <a:r>
              <a:rPr lang="ru-RU" altLang="ru-RU" dirty="0"/>
              <a:t>бюджета </a:t>
            </a:r>
          </a:p>
          <a:p>
            <a:pPr algn="ctr" eaLnBrk="1" hangingPunct="1"/>
            <a:r>
              <a:rPr lang="ru-RU" altLang="ru-RU" dirty="0"/>
              <a:t>предыдущего года</a:t>
            </a:r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3563938" y="4941888"/>
            <a:ext cx="2952750" cy="1295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Исполнение </a:t>
            </a:r>
          </a:p>
          <a:p>
            <a:pPr algn="ctr" eaLnBrk="1" hangingPunct="1"/>
            <a:r>
              <a:rPr lang="ru-RU" altLang="ru-RU" dirty="0"/>
              <a:t>бюджета </a:t>
            </a:r>
          </a:p>
          <a:p>
            <a:pPr algn="ctr" eaLnBrk="1" hangingPunct="1"/>
            <a:r>
              <a:rPr lang="ru-RU" altLang="ru-RU" dirty="0"/>
              <a:t>в текущем году</a:t>
            </a:r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6300788" y="4005263"/>
            <a:ext cx="2520950" cy="1439862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Утверждение </a:t>
            </a:r>
          </a:p>
          <a:p>
            <a:pPr algn="ctr" eaLnBrk="1" hangingPunct="1"/>
            <a:r>
              <a:rPr lang="ru-RU" altLang="ru-RU" dirty="0"/>
              <a:t>бюджета</a:t>
            </a:r>
          </a:p>
          <a:p>
            <a:pPr algn="ctr" eaLnBrk="1" hangingPunct="1"/>
            <a:r>
              <a:rPr lang="ru-RU" altLang="ru-RU" dirty="0"/>
              <a:t>очередного года</a:t>
            </a:r>
          </a:p>
        </p:txBody>
      </p:sp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6227763" y="2276475"/>
            <a:ext cx="2447925" cy="1439863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Рассмотрение</a:t>
            </a:r>
          </a:p>
          <a:p>
            <a:pPr algn="ctr" eaLnBrk="1" hangingPunct="1"/>
            <a:r>
              <a:rPr lang="ru-RU" altLang="ru-RU" dirty="0"/>
              <a:t>проекта бюджета</a:t>
            </a:r>
          </a:p>
          <a:p>
            <a:pPr algn="ctr" eaLnBrk="1" hangingPunct="1"/>
            <a:r>
              <a:rPr lang="ru-RU" altLang="ru-RU" dirty="0"/>
              <a:t>очередного года</a:t>
            </a:r>
          </a:p>
        </p:txBody>
      </p:sp>
      <p:sp>
        <p:nvSpPr>
          <p:cNvPr id="10" name="Oval 34"/>
          <p:cNvSpPr>
            <a:spLocks noChangeArrowheads="1"/>
          </p:cNvSpPr>
          <p:nvPr/>
        </p:nvSpPr>
        <p:spPr bwMode="auto">
          <a:xfrm>
            <a:off x="3419475" y="1557338"/>
            <a:ext cx="2736850" cy="1295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Составление </a:t>
            </a:r>
          </a:p>
          <a:p>
            <a:pPr algn="ctr" eaLnBrk="1" hangingPunct="1"/>
            <a:r>
              <a:rPr lang="ru-RU" altLang="ru-RU" dirty="0"/>
              <a:t>проекта бюджета</a:t>
            </a:r>
          </a:p>
          <a:p>
            <a:pPr algn="ctr" eaLnBrk="1" hangingPunct="1"/>
            <a:r>
              <a:rPr lang="ru-RU" altLang="ru-RU" dirty="0"/>
              <a:t> очередного года</a:t>
            </a:r>
          </a:p>
        </p:txBody>
      </p:sp>
      <p:sp>
        <p:nvSpPr>
          <p:cNvPr id="11" name="Line 35"/>
          <p:cNvSpPr>
            <a:spLocks noChangeShapeType="1"/>
          </p:cNvSpPr>
          <p:nvPr/>
        </p:nvSpPr>
        <p:spPr bwMode="auto">
          <a:xfrm>
            <a:off x="3419475" y="3213100"/>
            <a:ext cx="3603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2" name="Line 36"/>
          <p:cNvSpPr>
            <a:spLocks noChangeShapeType="1"/>
          </p:cNvSpPr>
          <p:nvPr/>
        </p:nvSpPr>
        <p:spPr bwMode="auto">
          <a:xfrm>
            <a:off x="4787900" y="28527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3" name="Line 37"/>
          <p:cNvSpPr>
            <a:spLocks noChangeShapeType="1"/>
          </p:cNvSpPr>
          <p:nvPr/>
        </p:nvSpPr>
        <p:spPr bwMode="auto">
          <a:xfrm flipV="1">
            <a:off x="6084888" y="3357563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4" name="Line 38"/>
          <p:cNvSpPr>
            <a:spLocks noChangeShapeType="1"/>
          </p:cNvSpPr>
          <p:nvPr/>
        </p:nvSpPr>
        <p:spPr bwMode="auto">
          <a:xfrm flipH="1">
            <a:off x="3419475" y="4076700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5" name="Line 39"/>
          <p:cNvSpPr>
            <a:spLocks noChangeShapeType="1"/>
          </p:cNvSpPr>
          <p:nvPr/>
        </p:nvSpPr>
        <p:spPr bwMode="auto">
          <a:xfrm>
            <a:off x="4859338" y="45815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6" name="Line 40"/>
          <p:cNvSpPr>
            <a:spLocks noChangeShapeType="1"/>
          </p:cNvSpPr>
          <p:nvPr/>
        </p:nvSpPr>
        <p:spPr bwMode="auto">
          <a:xfrm>
            <a:off x="6011863" y="4149725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7" name="AutoShape 49"/>
          <p:cNvSpPr>
            <a:spLocks noChangeArrowheads="1"/>
          </p:cNvSpPr>
          <p:nvPr/>
        </p:nvSpPr>
        <p:spPr bwMode="auto">
          <a:xfrm>
            <a:off x="8604250" y="3284538"/>
            <a:ext cx="360363" cy="1152525"/>
          </a:xfrm>
          <a:prstGeom prst="curvedLeftArrow">
            <a:avLst>
              <a:gd name="adj1" fmla="val 61314"/>
              <a:gd name="adj2" fmla="val 125279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18" name="AutoShape 52"/>
          <p:cNvSpPr>
            <a:spLocks noChangeArrowheads="1"/>
          </p:cNvSpPr>
          <p:nvPr/>
        </p:nvSpPr>
        <p:spPr bwMode="auto">
          <a:xfrm rot="21000000">
            <a:off x="2700338" y="1773238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19" name="AutoShape 53"/>
          <p:cNvSpPr>
            <a:spLocks noChangeArrowheads="1"/>
          </p:cNvSpPr>
          <p:nvPr/>
        </p:nvSpPr>
        <p:spPr bwMode="auto">
          <a:xfrm rot="1200000">
            <a:off x="6227763" y="1916113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20" name="AutoShape 55"/>
          <p:cNvSpPr>
            <a:spLocks noChangeArrowheads="1"/>
          </p:cNvSpPr>
          <p:nvPr/>
        </p:nvSpPr>
        <p:spPr bwMode="auto">
          <a:xfrm rot="9600000">
            <a:off x="6516688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21" name="AutoShape 56"/>
          <p:cNvSpPr>
            <a:spLocks noChangeArrowheads="1"/>
          </p:cNvSpPr>
          <p:nvPr/>
        </p:nvSpPr>
        <p:spPr bwMode="auto">
          <a:xfrm rot="12000000">
            <a:off x="2843213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22" name="AutoShape 58"/>
          <p:cNvSpPr>
            <a:spLocks noChangeArrowheads="1"/>
          </p:cNvSpPr>
          <p:nvPr/>
        </p:nvSpPr>
        <p:spPr bwMode="auto">
          <a:xfrm rot="16200000">
            <a:off x="215106" y="3680620"/>
            <a:ext cx="1152525" cy="360362"/>
          </a:xfrm>
          <a:prstGeom prst="curvedDownArrow">
            <a:avLst>
              <a:gd name="adj1" fmla="val 63965"/>
              <a:gd name="adj2" fmla="val 127930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841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публичные слуш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0825" y="4005064"/>
            <a:ext cx="3743325" cy="2678311"/>
          </a:xfrm>
          <a:prstGeom prst="rect">
            <a:avLst/>
          </a:prstGeo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67544" y="1340768"/>
            <a:ext cx="7974632" cy="273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Светлый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принять участие в обсуждении проекта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поселения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отчёта о его исполнении</a:t>
            </a:r>
          </a:p>
        </p:txBody>
      </p:sp>
    </p:spTree>
    <p:extLst>
      <p:ext uri="{BB962C8B-B14F-4D97-AF65-F5344CB8AC3E}">
        <p14:creationId xmlns:p14="http://schemas.microsoft.com/office/powerpoint/2010/main" val="36904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800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и расходы бюджета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4379" y="1412776"/>
            <a:ext cx="698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разграничения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доходов, расходов и источников финансирования дефицита бюджета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900113" y="2492375"/>
            <a:ext cx="50403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каждым бюджетом в соответствии с законодательством Российской Федерации закреплены ДОХОДЫ, РАСХОДЫ и источники финансирования дефицита бюджета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824773" y="4077072"/>
            <a:ext cx="7632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Разграничение </a:t>
            </a:r>
            <a:r>
              <a:rPr lang="ru-RU" alt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 установлено Бюджетным Кодексом Российской Федерации, региональным и муниципальным законодательством</a:t>
            </a:r>
          </a:p>
          <a:p>
            <a:pPr algn="just">
              <a:spcBef>
                <a:spcPct val="50000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Разграничение </a:t>
            </a:r>
            <a:r>
              <a:rPr lang="ru-RU" alt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бюджетов установлено Федеральными законами от 06.10.1999 г. № 184-ФЗ «Об общих принципах организации законодательных (представительных) и исполнительных органов государственной власти субъектов РФ», от 06.10.2003г. № 131-ФЗ «Об общих принципах местного самоуправления в Российской Федерации», региональным и муниципальным законодательством</a:t>
            </a:r>
          </a:p>
        </p:txBody>
      </p:sp>
      <p:pic>
        <p:nvPicPr>
          <p:cNvPr id="6" name="Picture 10" descr="fd9511e647e9fcee6bbfa44aac3b66e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5064" y="2183755"/>
            <a:ext cx="2624137" cy="1965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7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85165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r>
              <a:rPr lang="ru-RU" alt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поступающие в бюджет денежные средства, за исключением средств, являющихся источниками финансирования дефицита</a:t>
            </a:r>
          </a:p>
        </p:txBody>
      </p:sp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871265" y="3510848"/>
            <a:ext cx="2305050" cy="28082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</a:t>
            </a: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налогов, установленных </a:t>
            </a: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Налоговым Кодексом РФ:</a:t>
            </a: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-налог на доходы </a:t>
            </a: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лиц;</a:t>
            </a:r>
          </a:p>
          <a:p>
            <a:pPr algn="just">
              <a:buFontTx/>
              <a:buChar char="-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акцизы;</a:t>
            </a:r>
          </a:p>
          <a:p>
            <a:pPr algn="just"/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-налоги на имущество;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госпошлина</a:t>
            </a: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3550138" y="3505845"/>
            <a:ext cx="2663825" cy="28082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Платежи, установленные</a:t>
            </a:r>
          </a:p>
          <a:p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законодательством </a:t>
            </a:r>
          </a:p>
          <a:p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Федерации:</a:t>
            </a:r>
          </a:p>
          <a:p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</a:t>
            </a:r>
          </a:p>
          <a:p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имущества;</a:t>
            </a:r>
          </a:p>
          <a:p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-доходы от реализации</a:t>
            </a:r>
          </a:p>
          <a:p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имущества;</a:t>
            </a:r>
          </a:p>
          <a:p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 за нарушение </a:t>
            </a:r>
          </a:p>
          <a:p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законодательства;</a:t>
            </a:r>
          </a:p>
          <a:p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-прочие неналоговые доходы</a:t>
            </a: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6347608" y="3510848"/>
            <a:ext cx="2305050" cy="28082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</a:t>
            </a: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бюджетов (межбюджетные </a:t>
            </a: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трансферты),организаций, </a:t>
            </a: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(кроме налоговых</a:t>
            </a: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неналоговых доходов)</a:t>
            </a: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auto">
          <a:xfrm>
            <a:off x="1727200" y="3013720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7235825" y="3018723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4507805" y="3018723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grpSp>
        <p:nvGrpSpPr>
          <p:cNvPr id="10" name="Organization Chart 10"/>
          <p:cNvGrpSpPr>
            <a:grpSpLocks/>
          </p:cNvGrpSpPr>
          <p:nvPr/>
        </p:nvGrpSpPr>
        <p:grpSpPr bwMode="auto">
          <a:xfrm>
            <a:off x="871265" y="1713558"/>
            <a:ext cx="7772400" cy="1300163"/>
            <a:chOff x="410" y="982"/>
            <a:chExt cx="4236" cy="819"/>
          </a:xfrm>
          <a:blipFill>
            <a:blip r:embed="rId2"/>
            <a:tile tx="0" ty="0" sx="100000" sy="100000" flip="none" algn="tl"/>
          </a:blipFill>
        </p:grpSpPr>
        <p:cxnSp>
          <p:nvCxnSpPr>
            <p:cNvPr id="8196" name="_s8196"/>
            <p:cNvCxnSpPr>
              <a:cxnSpLocks noChangeShapeType="1"/>
              <a:stCxn id="14" idx="0"/>
              <a:endCxn id="11" idx="2"/>
            </p:cNvCxnSpPr>
            <p:nvPr/>
          </p:nvCxnSpPr>
          <p:spPr bwMode="auto">
            <a:xfrm rot="16200000" flipV="1">
              <a:off x="3219" y="610"/>
              <a:ext cx="81" cy="145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7" name="_s8197"/>
            <p:cNvCxnSpPr>
              <a:cxnSpLocks noChangeShapeType="1"/>
              <a:stCxn id="13" idx="0"/>
              <a:endCxn id="11" idx="2"/>
            </p:cNvCxnSpPr>
            <p:nvPr/>
          </p:nvCxnSpPr>
          <p:spPr bwMode="auto">
            <a:xfrm rot="5400000" flipH="1" flipV="1">
              <a:off x="2489" y="1337"/>
              <a:ext cx="81" cy="2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8" name="_s8198"/>
            <p:cNvCxnSpPr>
              <a:cxnSpLocks noChangeShapeType="1"/>
              <a:stCxn id="12" idx="0"/>
              <a:endCxn id="11" idx="2"/>
            </p:cNvCxnSpPr>
            <p:nvPr/>
          </p:nvCxnSpPr>
          <p:spPr bwMode="auto">
            <a:xfrm rot="5400000" flipH="1" flipV="1">
              <a:off x="1759" y="607"/>
              <a:ext cx="81" cy="1462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sp>
          <p:nvSpPr>
            <p:cNvPr id="11" name="_s8199"/>
            <p:cNvSpPr>
              <a:spLocks noChangeArrowheads="1"/>
            </p:cNvSpPr>
            <p:nvPr/>
          </p:nvSpPr>
          <p:spPr bwMode="auto">
            <a:xfrm>
              <a:off x="1802" y="982"/>
              <a:ext cx="1457" cy="31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бюджета</a:t>
              </a:r>
            </a:p>
          </p:txBody>
        </p:sp>
        <p:sp>
          <p:nvSpPr>
            <p:cNvPr id="12" name="_s8200"/>
            <p:cNvSpPr>
              <a:spLocks noChangeArrowheads="1"/>
            </p:cNvSpPr>
            <p:nvPr/>
          </p:nvSpPr>
          <p:spPr bwMode="auto">
            <a:xfrm>
              <a:off x="41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Налоговые доходы</a:t>
              </a:r>
            </a:p>
          </p:txBody>
        </p:sp>
        <p:sp>
          <p:nvSpPr>
            <p:cNvPr id="13" name="_s8201"/>
            <p:cNvSpPr>
              <a:spLocks noChangeArrowheads="1"/>
            </p:cNvSpPr>
            <p:nvPr/>
          </p:nvSpPr>
          <p:spPr bwMode="auto">
            <a:xfrm>
              <a:off x="187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Неналоговые доходы</a:t>
              </a:r>
            </a:p>
          </p:txBody>
        </p:sp>
        <p:sp>
          <p:nvSpPr>
            <p:cNvPr id="14" name="_s8202"/>
            <p:cNvSpPr>
              <a:spLocks noChangeArrowheads="1"/>
            </p:cNvSpPr>
            <p:nvPr/>
          </p:nvSpPr>
          <p:spPr bwMode="auto">
            <a:xfrm>
              <a:off x="333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Безвозмездные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поступления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989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3637</TotalTime>
  <Words>3452</Words>
  <Application>Microsoft Office PowerPoint</Application>
  <PresentationFormat>Экран (4:3)</PresentationFormat>
  <Paragraphs>884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Углы</vt:lpstr>
      <vt:lpstr>Презентация PowerPoint</vt:lpstr>
      <vt:lpstr> Уважаемые жители сельского поселения светлый!</vt:lpstr>
      <vt:lpstr>Презентация PowerPoint</vt:lpstr>
      <vt:lpstr>Презентация PowerPoint</vt:lpstr>
      <vt:lpstr>Презентация PowerPoint</vt:lpstr>
      <vt:lpstr>    Бюджетный процесс – законодательно регламентированная деятельность по составлению и рассмотрению проекта бюджета, утверждению и исполнению бюджета, контролю за его исполнением, составлению, внешней проверке, рассмотрению и утверждению бюджетной отчётности.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Ved_Economist</cp:lastModifiedBy>
  <cp:revision>234</cp:revision>
  <cp:lastPrinted>2020-01-17T05:03:56Z</cp:lastPrinted>
  <dcterms:created xsi:type="dcterms:W3CDTF">2014-05-12T16:47:43Z</dcterms:created>
  <dcterms:modified xsi:type="dcterms:W3CDTF">2020-01-17T05:56:21Z</dcterms:modified>
</cp:coreProperties>
</file>